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42"/>
  </p:notesMasterIdLst>
  <p:sldIdLst>
    <p:sldId id="256" r:id="rId2"/>
    <p:sldId id="291" r:id="rId3"/>
    <p:sldId id="278" r:id="rId4"/>
    <p:sldId id="306" r:id="rId5"/>
    <p:sldId id="307" r:id="rId6"/>
    <p:sldId id="305" r:id="rId7"/>
    <p:sldId id="308" r:id="rId8"/>
    <p:sldId id="309" r:id="rId9"/>
    <p:sldId id="310" r:id="rId10"/>
    <p:sldId id="311" r:id="rId11"/>
    <p:sldId id="292" r:id="rId12"/>
    <p:sldId id="293" r:id="rId13"/>
    <p:sldId id="257" r:id="rId14"/>
    <p:sldId id="276" r:id="rId15"/>
    <p:sldId id="259" r:id="rId16"/>
    <p:sldId id="300" r:id="rId17"/>
    <p:sldId id="325" r:id="rId18"/>
    <p:sldId id="299" r:id="rId19"/>
    <p:sldId id="298" r:id="rId20"/>
    <p:sldId id="297" r:id="rId21"/>
    <p:sldId id="296" r:id="rId22"/>
    <p:sldId id="304" r:id="rId23"/>
    <p:sldId id="303" r:id="rId24"/>
    <p:sldId id="302" r:id="rId25"/>
    <p:sldId id="301" r:id="rId26"/>
    <p:sldId id="316" r:id="rId27"/>
    <p:sldId id="315" r:id="rId28"/>
    <p:sldId id="314" r:id="rId29"/>
    <p:sldId id="324" r:id="rId30"/>
    <p:sldId id="313" r:id="rId31"/>
    <p:sldId id="323" r:id="rId32"/>
    <p:sldId id="265" r:id="rId33"/>
    <p:sldId id="312" r:id="rId34"/>
    <p:sldId id="317" r:id="rId35"/>
    <p:sldId id="318" r:id="rId36"/>
    <p:sldId id="319" r:id="rId37"/>
    <p:sldId id="320" r:id="rId38"/>
    <p:sldId id="321" r:id="rId39"/>
    <p:sldId id="326" r:id="rId40"/>
    <p:sldId id="322" r:id="rId4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69" d="100"/>
          <a:sy n="69" d="100"/>
        </p:scale>
        <p:origin x="-142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F5A89951-3852-4D17-8592-B83F0D01F6DB}" type="datetimeFigureOut">
              <a:rPr lang="ru-RU"/>
              <a:pPr>
                <a:defRPr/>
              </a:pPr>
              <a:t>04.03.2021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533975C2-6C8C-496C-9DDA-2094DF2738C8}" type="slidenum">
              <a:rPr lang="ru-RU"/>
              <a:pPr>
                <a:defRPr/>
              </a:pPr>
              <a:t>‹#›</a:t>
            </a:fld>
            <a:endParaRPr lang="ru-RU"/>
          </a:p>
        </p:txBody>
      </p:sp>
    </p:spTree>
    <p:extLst>
      <p:ext uri="{BB962C8B-B14F-4D97-AF65-F5344CB8AC3E}">
        <p14:creationId xmlns:p14="http://schemas.microsoft.com/office/powerpoint/2010/main" val="36270293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Образ слайда 1"/>
          <p:cNvSpPr>
            <a:spLocks noGrp="1" noRot="1" noChangeAspect="1" noTextEdit="1"/>
          </p:cNvSpPr>
          <p:nvPr>
            <p:ph type="sldImg"/>
          </p:nvPr>
        </p:nvSpPr>
        <p:spPr bwMode="auto">
          <a:xfrm>
            <a:off x="1143000" y="695325"/>
            <a:ext cx="4572000" cy="3429000"/>
          </a:xfrm>
          <a:solidFill>
            <a:srgbClr val="4F81BD"/>
          </a:solidFill>
          <a:ln w="25402">
            <a:solidFill>
              <a:srgbClr val="385D8A"/>
            </a:solidFill>
            <a:miter lim="800000"/>
            <a:headEnd/>
            <a:tailEnd/>
          </a:ln>
        </p:spPr>
      </p:sp>
      <p:sp>
        <p:nvSpPr>
          <p:cNvPr id="30723" name="Заметки 2"/>
          <p:cNvSpPr>
            <a:spLocks noGrp="1"/>
          </p:cNvSpPr>
          <p:nvPr>
            <p:ph type="body" sz="quarter" idx="1"/>
          </p:nvPr>
        </p:nvSpPr>
        <p:spPr bwMode="auto">
          <a:xfrm>
            <a:off x="685800" y="4343400"/>
            <a:ext cx="5476875" cy="4106863"/>
          </a:xfrm>
          <a:noFill/>
        </p:spPr>
        <p:txBody>
          <a:bodyPr wrap="square" numCol="1" anchor="t" anchorCtr="0" compatLnSpc="1">
            <a:prstTxWarp prst="textNoShape">
              <a:avLst/>
            </a:prstTxWarp>
            <a:spAutoFit/>
          </a:bodyPr>
          <a:lstStyle/>
          <a:p>
            <a:pPr>
              <a:spcBef>
                <a:spcPct val="0"/>
              </a:spcBef>
            </a:pPr>
            <a:endParaRPr lang="ru-RU" smtClean="0"/>
          </a:p>
        </p:txBody>
      </p:sp>
    </p:spTree>
    <p:extLst>
      <p:ext uri="{BB962C8B-B14F-4D97-AF65-F5344CB8AC3E}">
        <p14:creationId xmlns:p14="http://schemas.microsoft.com/office/powerpoint/2010/main" val="2971215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раз слайда 1"/>
          <p:cNvSpPr>
            <a:spLocks noGrp="1" noRot="1" noChangeAspect="1" noTextEdit="1"/>
          </p:cNvSpPr>
          <p:nvPr>
            <p:ph type="sldImg"/>
          </p:nvPr>
        </p:nvSpPr>
        <p:spPr bwMode="auto">
          <a:xfrm>
            <a:off x="1588" y="0"/>
            <a:ext cx="1587" cy="1588"/>
          </a:xfrm>
          <a:solidFill>
            <a:srgbClr val="4F81BD"/>
          </a:solidFill>
          <a:ln w="25402">
            <a:solidFill>
              <a:srgbClr val="385D8A"/>
            </a:solidFill>
            <a:miter lim="800000"/>
            <a:headEnd/>
            <a:tailEnd/>
          </a:ln>
        </p:spPr>
      </p:sp>
      <p:sp>
        <p:nvSpPr>
          <p:cNvPr id="32771" name="Заметки 2"/>
          <p:cNvSpPr>
            <a:spLocks noGrp="1"/>
          </p:cNvSpPr>
          <p:nvPr>
            <p:ph type="body" sz="quarter" idx="1"/>
          </p:nvPr>
        </p:nvSpPr>
        <p:spPr bwMode="auto">
          <a:xfrm>
            <a:off x="685800" y="4343400"/>
            <a:ext cx="5476875" cy="4106863"/>
          </a:xfrm>
          <a:noFill/>
        </p:spPr>
        <p:txBody>
          <a:bodyPr wrap="square" numCol="1" anchor="t" anchorCtr="0" compatLnSpc="1">
            <a:prstTxWarp prst="textNoShape">
              <a:avLst/>
            </a:prstTxWarp>
            <a:spAutoFit/>
          </a:bodyPr>
          <a:lstStyle/>
          <a:p>
            <a:pPr>
              <a:spcBef>
                <a:spcPct val="0"/>
              </a:spcBef>
            </a:pPr>
            <a:endParaRPr lang="ru-RU" smtClean="0"/>
          </a:p>
        </p:txBody>
      </p:sp>
    </p:spTree>
    <p:extLst>
      <p:ext uri="{BB962C8B-B14F-4D97-AF65-F5344CB8AC3E}">
        <p14:creationId xmlns:p14="http://schemas.microsoft.com/office/powerpoint/2010/main" val="4062203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раз слайда 1"/>
          <p:cNvSpPr>
            <a:spLocks noGrp="1" noRot="1" noChangeAspect="1" noTextEdit="1"/>
          </p:cNvSpPr>
          <p:nvPr>
            <p:ph type="sldImg"/>
          </p:nvPr>
        </p:nvSpPr>
        <p:spPr bwMode="auto">
          <a:xfrm>
            <a:off x="-14227175" y="-11796713"/>
            <a:ext cx="16656050" cy="12492038"/>
          </a:xfrm>
          <a:solidFill>
            <a:srgbClr val="4F81BD"/>
          </a:solidFill>
          <a:ln w="25402">
            <a:solidFill>
              <a:srgbClr val="385D8A"/>
            </a:solidFill>
            <a:miter lim="800000"/>
            <a:headEnd/>
            <a:tailEnd/>
          </a:ln>
        </p:spPr>
      </p:sp>
      <p:sp>
        <p:nvSpPr>
          <p:cNvPr id="34819" name="Заметки 2"/>
          <p:cNvSpPr>
            <a:spLocks noGrp="1"/>
          </p:cNvSpPr>
          <p:nvPr>
            <p:ph type="body" sz="quarter" idx="1"/>
          </p:nvPr>
        </p:nvSpPr>
        <p:spPr bwMode="auto">
          <a:xfrm>
            <a:off x="685800" y="4343400"/>
            <a:ext cx="5476875" cy="4106863"/>
          </a:xfrm>
          <a:noFill/>
        </p:spPr>
        <p:txBody>
          <a:bodyPr wrap="square" numCol="1" anchor="t" anchorCtr="0" compatLnSpc="1">
            <a:prstTxWarp prst="textNoShape">
              <a:avLst/>
            </a:prstTxWarp>
            <a:spAutoFit/>
          </a:bodyPr>
          <a:lstStyle/>
          <a:p>
            <a:pPr>
              <a:spcBef>
                <a:spcPct val="0"/>
              </a:spcBef>
            </a:pPr>
            <a:endParaRPr lang="ru-RU" smtClean="0"/>
          </a:p>
        </p:txBody>
      </p:sp>
    </p:spTree>
    <p:extLst>
      <p:ext uri="{BB962C8B-B14F-4D97-AF65-F5344CB8AC3E}">
        <p14:creationId xmlns:p14="http://schemas.microsoft.com/office/powerpoint/2010/main" val="2969497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fld id="{CC66F8B6-0751-43CD-9B55-1A9555635776}" type="datetimeFigureOut">
              <a:rPr lang="ru-RU"/>
              <a:pPr>
                <a:defRPr/>
              </a:pPr>
              <a:t>04.03.2021</a:t>
            </a:fld>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D613FC5C-39F4-4087-BF04-2B4360189B47}"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transition spd="slow">
    <p:wheel spokes="2"/>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ABB518D0-7D6B-46FD-8DA5-0F78FC1316F9}" type="datetimeFigureOut">
              <a:rPr lang="ru-RU"/>
              <a:pPr>
                <a:defRPr/>
              </a:pPr>
              <a:t>04.03.2021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6EAE885B-9337-401D-84AD-A24D8C76764D}" type="slidenum">
              <a:rPr lang="ru-RU"/>
              <a:pPr>
                <a:defRPr/>
              </a:pPr>
              <a:t>‹#›</a:t>
            </a:fld>
            <a:endParaRPr lang="ru-RU"/>
          </a:p>
        </p:txBody>
      </p:sp>
    </p:spTree>
  </p:cSld>
  <p:clrMapOvr>
    <a:masterClrMapping/>
  </p:clrMapOvr>
  <p:transition spd="slow">
    <p:wheel spokes="2"/>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DCA4FAE7-86B2-46AF-ABD5-C35D9D16ADE1}" type="datetimeFigureOut">
              <a:rPr lang="ru-RU"/>
              <a:pPr>
                <a:defRPr/>
              </a:pPr>
              <a:t>04.03.2021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38B519F-0A27-4840-8A37-DD09A152D1FA}"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transition spd="slow">
    <p:wheel spokes="2"/>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55BC7365-017B-4147-8DF3-3CD8EDCBCDA1}" type="datetimeFigureOut">
              <a:rPr lang="ru-RU"/>
              <a:pPr>
                <a:defRPr/>
              </a:pPr>
              <a:t>04.03.2021</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A2CD9CE6-313A-450E-9D61-AB025CE6869F}" type="slidenum">
              <a:rPr lang="ru-RU"/>
              <a:pPr>
                <a:defRPr/>
              </a:pPr>
              <a:t>‹#›</a:t>
            </a:fld>
            <a:endParaRPr lang="ru-RU"/>
          </a:p>
        </p:txBody>
      </p:sp>
    </p:spTree>
  </p:cSld>
  <p:clrMapOvr>
    <a:masterClrMapping/>
  </p:clrMapOvr>
  <p:transition spd="slow">
    <p:wheel spokes="2"/>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781F4FA1-8645-48E9-885F-41945A306444}" type="datetimeFigureOut">
              <a:rPr lang="ru-RU"/>
              <a:pPr>
                <a:defRPr/>
              </a:pPr>
              <a:t>04.03.2021</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6AB2E139-C5DB-4067-8F87-BD69EBE9AF47}" type="slidenum">
              <a:rPr lang="ru-RU"/>
              <a:pPr>
                <a:defRPr/>
              </a:pPr>
              <a:t>‹#›</a:t>
            </a:fld>
            <a:endParaRPr lang="ru-RU"/>
          </a:p>
        </p:txBody>
      </p:sp>
    </p:spTree>
  </p:cSld>
  <p:clrMapOvr>
    <a:masterClrMapping/>
  </p:clrMapOvr>
  <p:transition spd="slow">
    <p:wheel spokes="2"/>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E8E67064-789B-4887-BAF8-DE0CD22D498B}" type="datetimeFigureOut">
              <a:rPr lang="ru-RU"/>
              <a:pPr>
                <a:defRPr/>
              </a:pPr>
              <a:t>04.03.2021</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58A88DE6-10B9-45B6-8DFB-6B68B0AEA105}" type="slidenum">
              <a:rPr lang="ru-RU"/>
              <a:pPr>
                <a:defRPr/>
              </a:pPr>
              <a:t>‹#›</a:t>
            </a:fld>
            <a:endParaRPr lang="ru-RU"/>
          </a:p>
        </p:txBody>
      </p:sp>
    </p:spTree>
  </p:cSld>
  <p:clrMapOvr>
    <a:masterClrMapping/>
  </p:clrMapOvr>
  <p:transition spd="slow">
    <p:wheel spokes="2"/>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F6042F73-92FF-4137-9431-7BE867D96C4B}" type="datetimeFigureOut">
              <a:rPr lang="ru-RU"/>
              <a:pPr>
                <a:defRPr/>
              </a:pPr>
              <a:t>04.03.2021</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FCD0DE38-BACE-43EF-823D-B0DB1335A08A}" type="slidenum">
              <a:rPr lang="ru-RU"/>
              <a:pPr>
                <a:defRPr/>
              </a:pPr>
              <a:t>‹#›</a:t>
            </a:fld>
            <a:endParaRPr lang="ru-RU"/>
          </a:p>
        </p:txBody>
      </p:sp>
    </p:spTree>
  </p:cSld>
  <p:clrMapOvr>
    <a:masterClrMapping/>
  </p:clrMapOvr>
  <p:transition spd="slow">
    <p:wheel spokes="2"/>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2EDA8404-DD4C-4736-B4F6-B0FA65F0E8C3}" type="datetimeFigureOut">
              <a:rPr lang="ru-RU"/>
              <a:pPr>
                <a:defRPr/>
              </a:pPr>
              <a:t>04.03.2021</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01F39DC2-2DBC-4A55-892E-85BCD841D571}" type="slidenum">
              <a:rPr lang="ru-RU"/>
              <a:pPr>
                <a:defRPr/>
              </a:pPr>
              <a:t>‹#›</a:t>
            </a:fld>
            <a:endParaRPr lang="ru-RU"/>
          </a:p>
        </p:txBody>
      </p:sp>
    </p:spTree>
  </p:cSld>
  <p:clrMapOvr>
    <a:masterClrMapping/>
  </p:clrMapOvr>
  <p:transition spd="slow">
    <p:wheel spokes="2"/>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ый треугольник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олилиния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Полилиния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6B59B149-3F21-4FCD-B636-010F7ABB0473}" type="datetimeFigureOut">
              <a:rPr lang="ru-RU"/>
              <a:pPr>
                <a:defRPr/>
              </a:pPr>
              <a:t>04.03.2021</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F1F8FA48-F914-4B71-8B1E-ED79F835D41D}" type="slidenum">
              <a:rPr lang="ru-RU"/>
              <a:pPr>
                <a:defRPr/>
              </a:pPr>
              <a:t>‹#›</a:t>
            </a:fld>
            <a:endParaRPr lang="ru-RU"/>
          </a:p>
        </p:txBody>
      </p:sp>
    </p:spTree>
  </p:cSld>
  <p:clrMapOvr>
    <a:masterClrMapping/>
  </p:clrMapOvr>
  <p:transition spd="slow">
    <p:wheel spokes="2"/>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EB87BDCB-7CDB-465A-9DD8-1260CFFA169E}" type="datetimeFigureOut">
              <a:rPr lang="ru-RU"/>
              <a:pPr>
                <a:defRPr/>
              </a:pPr>
              <a:t>04.03.2021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171282E7-9AE5-4895-8844-2B5280C376DB}" type="slidenum">
              <a:rPr lang="ru-RU"/>
              <a:pPr>
                <a:defRPr/>
              </a:pPr>
              <a:t>‹#›</a:t>
            </a:fld>
            <a:endParaRPr lang="ru-RU"/>
          </a:p>
        </p:txBody>
      </p:sp>
    </p:spTree>
  </p:cSld>
  <p:clrMapOvr>
    <a:masterClrMapping/>
  </p:clrMapOvr>
  <p:transition spd="slow">
    <p:wheel spokes="2"/>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4FBBD853-2C3A-4D5D-AEAB-D2AEFB6AD718}" type="datetimeFigureOut">
              <a:rPr lang="ru-RU"/>
              <a:pPr>
                <a:defRPr/>
              </a:pPr>
              <a:t>04.03.2021</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092B835E-84DA-4C68-B760-7F2F3256B5B7}" type="slidenum">
              <a:rPr lang="ru-RU"/>
              <a:pPr>
                <a:defRPr/>
              </a:pPr>
              <a:t>‹#›</a:t>
            </a:fld>
            <a:endParaRPr lang="ru-RU"/>
          </a:p>
        </p:txBody>
      </p:sp>
    </p:spTree>
  </p:cSld>
  <p:clrMapOvr>
    <a:masterClrMapping/>
  </p:clrMapOvr>
  <p:transition spd="slow">
    <p:wheel spokes="2"/>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smtClean="0"/>
              <a:t>Образец заголовка</a:t>
            </a:r>
            <a:endParaRPr lang="en-US" smtClean="0"/>
          </a:p>
        </p:txBody>
      </p:sp>
      <p:sp>
        <p:nvSpPr>
          <p:cNvPr id="102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48FF4D69-D329-4CD6-8188-6200E02EBC9C}" type="datetimeFigureOut">
              <a:rPr lang="ru-RU"/>
              <a:pPr>
                <a:defRPr/>
              </a:pPr>
              <a:t>04.03.2021</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5D42CFDE-7A68-4E0E-80E9-C890F2BEA66E}" type="slidenum">
              <a:rPr lang="ru-RU"/>
              <a:pPr>
                <a:defRPr/>
              </a:pPr>
              <a:t>‹#›</a:t>
            </a:fld>
            <a:endParaRPr lang="ru-RU"/>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803" r:id="rId1"/>
    <p:sldLayoutId id="2147483795" r:id="rId2"/>
    <p:sldLayoutId id="2147483804" r:id="rId3"/>
    <p:sldLayoutId id="2147483796" r:id="rId4"/>
    <p:sldLayoutId id="2147483797" r:id="rId5"/>
    <p:sldLayoutId id="2147483798" r:id="rId6"/>
    <p:sldLayoutId id="2147483799" r:id="rId7"/>
    <p:sldLayoutId id="2147483800" r:id="rId8"/>
    <p:sldLayoutId id="2147483805" r:id="rId9"/>
    <p:sldLayoutId id="2147483801" r:id="rId10"/>
    <p:sldLayoutId id="2147483802" r:id="rId11"/>
  </p:sldLayoutIdLst>
  <p:transition spd="slow">
    <p:wheel spokes="2"/>
  </p:transition>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6.xml"/><Relationship Id="rId1" Type="http://schemas.openxmlformats.org/officeDocument/2006/relationships/audio" Target="../media/audio1.wav"/><Relationship Id="rId5" Type="http://schemas.openxmlformats.org/officeDocument/2006/relationships/image" Target="../media/image17.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лилиния 1"/>
          <p:cNvSpPr/>
          <p:nvPr/>
        </p:nvSpPr>
        <p:spPr>
          <a:xfrm>
            <a:off x="685800" y="304800"/>
            <a:ext cx="7772400" cy="91440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wrap="none" lIns="90004" tIns="46798" rIns="90004" bIns="46798" anchor="ctr" compatLnSpc="0"/>
          <a:lstStyle/>
          <a:p>
            <a:pPr fontAlgn="auto" hangingPunct="0">
              <a:spcBef>
                <a:spcPts val="0"/>
              </a:spcBef>
              <a:spcAft>
                <a:spcPts val="0"/>
              </a:spcAft>
              <a:defRPr sz="1800" b="0" i="0" u="none" strike="noStrike" kern="0" cap="none" spc="0" baseline="0">
                <a:solidFill>
                  <a:srgbClr val="000000"/>
                </a:solidFill>
                <a:uFillTx/>
              </a:defRPr>
            </a:pPr>
            <a:endParaRPr lang="kk-KZ" sz="2400">
              <a:solidFill>
                <a:srgbClr val="000000"/>
              </a:solidFill>
              <a:latin typeface="Times New Roman" pitchFamily="18"/>
              <a:ea typeface="Arial Unicode MS" pitchFamily="2"/>
              <a:cs typeface="Tahoma" pitchFamily="2"/>
            </a:endParaRPr>
          </a:p>
        </p:txBody>
      </p:sp>
      <p:sp>
        <p:nvSpPr>
          <p:cNvPr id="3" name="Полилиния 2"/>
          <p:cNvSpPr/>
          <p:nvPr/>
        </p:nvSpPr>
        <p:spPr>
          <a:xfrm>
            <a:off x="285720" y="980728"/>
            <a:ext cx="8572560" cy="4596160"/>
          </a:xfrm>
          <a:custGeom>
            <a:avLst/>
            <a:gdLst>
              <a:gd name="f0" fmla="val w"/>
              <a:gd name="f1" fmla="val h"/>
              <a:gd name="f2" fmla="val 0"/>
              <a:gd name="f3" fmla="val 21600"/>
              <a:gd name="f4" fmla="*/ f0 1 21600"/>
              <a:gd name="f5" fmla="*/ f1 1 21600"/>
              <a:gd name="f6" fmla="val f2"/>
              <a:gd name="f7" fmla="val f3"/>
              <a:gd name="f8" fmla="+- f7 0 f6"/>
              <a:gd name="f9" fmla="*/ f8 1 21600"/>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21600" h="21600">
                <a:moveTo>
                  <a:pt x="f2" y="f2"/>
                </a:moveTo>
                <a:lnTo>
                  <a:pt x="f3" y="f2"/>
                </a:lnTo>
                <a:lnTo>
                  <a:pt x="f3" y="f3"/>
                </a:lnTo>
                <a:lnTo>
                  <a:pt x="f2" y="f3"/>
                </a:lnTo>
                <a:lnTo>
                  <a:pt x="f2" y="f2"/>
                </a:lnTo>
                <a:close/>
              </a:path>
            </a:pathLst>
          </a:custGeom>
          <a:noFill/>
          <a:ln>
            <a:noFill/>
            <a:prstDash val="solid"/>
          </a:ln>
        </p:spPr>
        <p:txBody>
          <a:bodyPr compatLnSpc="0"/>
          <a:lstStyle/>
          <a:p>
            <a:pPr marL="36576" lvl="0" algn="ctr" fontAlgn="auto">
              <a:spcBef>
                <a:spcPts val="0"/>
              </a:spcBef>
              <a:spcAft>
                <a:spcPts val="0"/>
              </a:spcAft>
              <a:buClr>
                <a:srgbClr val="F07F09"/>
              </a:buClr>
              <a:buSzPct val="80000"/>
              <a:defRPr/>
            </a:pPr>
            <a:endParaRPr lang="kk-KZ" sz="2800" dirty="0" smtClean="0">
              <a:solidFill>
                <a:prstClr val="black"/>
              </a:solidFill>
              <a:latin typeface="Times New Roman" panose="02020603050405020304" pitchFamily="18" charset="0"/>
              <a:cs typeface="Times New Roman" panose="02020603050405020304" pitchFamily="18" charset="0"/>
            </a:endParaRPr>
          </a:p>
          <a:p>
            <a:pPr marL="36576" lvl="0" algn="ctr" fontAlgn="auto">
              <a:spcBef>
                <a:spcPts val="0"/>
              </a:spcBef>
              <a:spcAft>
                <a:spcPts val="0"/>
              </a:spcAft>
              <a:buClr>
                <a:srgbClr val="F07F09"/>
              </a:buClr>
              <a:buSzPct val="80000"/>
              <a:defRPr/>
            </a:pPr>
            <a:r>
              <a:rPr lang="kk-KZ" sz="4800" b="1" dirty="0" smtClean="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СЛАЙД-ДӘРІС</a:t>
            </a:r>
          </a:p>
          <a:p>
            <a:pPr algn="ctr" fontAlgn="auto">
              <a:lnSpc>
                <a:spcPct val="90000"/>
              </a:lnSpc>
              <a:spcBef>
                <a:spcPts val="500"/>
              </a:spcBef>
              <a:spcAft>
                <a:spcPts val="0"/>
              </a:spcAft>
              <a:defRPr sz="1800" b="0" i="0" u="none" strike="noStrike" kern="0" cap="none" spc="0" baseline="0">
                <a:solidFill>
                  <a:srgbClr val="000000"/>
                </a:solidFill>
                <a:uFillTx/>
              </a:defRPr>
            </a:pPr>
            <a:endParaRPr lang="kk-KZ" sz="2800" dirty="0" smtClean="0">
              <a:solidFill>
                <a:prstClr val="black"/>
              </a:solidFill>
              <a:latin typeface="Times New Roman" panose="02020603050405020304" pitchFamily="18" charset="0"/>
              <a:cs typeface="Times New Roman" panose="02020603050405020304" pitchFamily="18" charset="0"/>
            </a:endParaRPr>
          </a:p>
          <a:p>
            <a:pPr algn="ctr" fontAlgn="auto">
              <a:lnSpc>
                <a:spcPct val="90000"/>
              </a:lnSpc>
              <a:spcBef>
                <a:spcPts val="500"/>
              </a:spcBef>
              <a:spcAft>
                <a:spcPts val="0"/>
              </a:spcAft>
              <a:defRPr sz="1800" b="0" i="0" u="none" strike="noStrike" kern="0" cap="none" spc="0" baseline="0">
                <a:solidFill>
                  <a:srgbClr val="000000"/>
                </a:solidFill>
                <a:uFillTx/>
              </a:defRPr>
            </a:pPr>
            <a:r>
              <a:rPr lang="kk-KZ" sz="2800" dirty="0" smtClean="0">
                <a:solidFill>
                  <a:prstClr val="black"/>
                </a:solidFill>
                <a:latin typeface="Times New Roman" panose="02020603050405020304" pitchFamily="18" charset="0"/>
                <a:cs typeface="Times New Roman" panose="02020603050405020304" pitchFamily="18" charset="0"/>
              </a:rPr>
              <a:t>Тақырыбы</a:t>
            </a:r>
            <a:r>
              <a:rPr lang="kk-KZ" sz="2800" dirty="0">
                <a:solidFill>
                  <a:prstClr val="black"/>
                </a:solidFill>
                <a:latin typeface="Times New Roman" panose="02020603050405020304" pitchFamily="18" charset="0"/>
                <a:cs typeface="Times New Roman" panose="02020603050405020304" pitchFamily="18" charset="0"/>
              </a:rPr>
              <a:t>: </a:t>
            </a:r>
            <a:r>
              <a:rPr lang="kk-KZ" sz="2800" dirty="0" smtClean="0">
                <a:solidFill>
                  <a:srgbClr val="000000"/>
                </a:solidFill>
                <a:latin typeface="Times New Roman" pitchFamily="18"/>
                <a:ea typeface="Arial Unicode MS" pitchFamily="2"/>
                <a:cs typeface="Tahoma" pitchFamily="2"/>
              </a:rPr>
              <a:t>Кристалдар мен кристаллография туралы түсінік</a:t>
            </a:r>
            <a:endParaRPr lang="kk-KZ" sz="2800" dirty="0">
              <a:solidFill>
                <a:srgbClr val="000000"/>
              </a:solidFill>
              <a:latin typeface="Times New Roman" pitchFamily="18"/>
              <a:ea typeface="Arial Unicode MS" pitchFamily="2"/>
              <a:cs typeface="Tahoma" pitchFamily="2"/>
            </a:endParaRPr>
          </a:p>
          <a:p>
            <a:pPr marL="36576" lvl="0" algn="ctr" fontAlgn="auto">
              <a:spcBef>
                <a:spcPts val="0"/>
              </a:spcBef>
              <a:spcAft>
                <a:spcPts val="0"/>
              </a:spcAft>
              <a:buClr>
                <a:srgbClr val="F07F09"/>
              </a:buClr>
              <a:buSzPct val="80000"/>
              <a:defRPr/>
            </a:pPr>
            <a:endParaRPr lang="kk-KZ" sz="2800" dirty="0" smtClean="0">
              <a:solidFill>
                <a:prstClr val="black"/>
              </a:solidFill>
              <a:latin typeface="Times New Roman" panose="02020603050405020304" pitchFamily="18" charset="0"/>
              <a:cs typeface="Times New Roman" panose="02020603050405020304" pitchFamily="18" charset="0"/>
            </a:endParaRPr>
          </a:p>
          <a:p>
            <a:pPr marL="36576" lvl="0" algn="ctr" fontAlgn="auto">
              <a:spcBef>
                <a:spcPts val="0"/>
              </a:spcBef>
              <a:spcAft>
                <a:spcPts val="0"/>
              </a:spcAft>
              <a:buClr>
                <a:srgbClr val="F07F09"/>
              </a:buClr>
              <a:buSzPct val="80000"/>
              <a:defRPr/>
            </a:pPr>
            <a:endParaRPr lang="kk-KZ" sz="2800" dirty="0" smtClean="0">
              <a:solidFill>
                <a:prstClr val="black"/>
              </a:solidFill>
              <a:latin typeface="Times New Roman" panose="02020603050405020304" pitchFamily="18" charset="0"/>
              <a:cs typeface="Times New Roman" panose="02020603050405020304" pitchFamily="18" charset="0"/>
            </a:endParaRPr>
          </a:p>
          <a:p>
            <a:pPr marL="36576" lvl="0" algn="ctr" fontAlgn="auto">
              <a:spcBef>
                <a:spcPts val="0"/>
              </a:spcBef>
              <a:spcAft>
                <a:spcPts val="0"/>
              </a:spcAft>
              <a:buClr>
                <a:srgbClr val="F07F09"/>
              </a:buClr>
              <a:buSzPct val="80000"/>
              <a:defRPr/>
            </a:pPr>
            <a:endParaRPr lang="kk-KZ" sz="2800" dirty="0" smtClean="0">
              <a:solidFill>
                <a:prstClr val="black"/>
              </a:solidFill>
              <a:latin typeface="Times New Roman" panose="02020603050405020304" pitchFamily="18" charset="0"/>
              <a:cs typeface="Times New Roman" panose="02020603050405020304" pitchFamily="18" charset="0"/>
            </a:endParaRPr>
          </a:p>
          <a:p>
            <a:pPr marL="36576" lvl="0" algn="ctr" fontAlgn="auto">
              <a:spcBef>
                <a:spcPts val="0"/>
              </a:spcBef>
              <a:spcAft>
                <a:spcPts val="0"/>
              </a:spcAft>
              <a:buClr>
                <a:srgbClr val="F07F09"/>
              </a:buClr>
              <a:buSzPct val="80000"/>
              <a:defRPr/>
            </a:pPr>
            <a:endParaRPr lang="kk-KZ" sz="2800" dirty="0" smtClean="0">
              <a:solidFill>
                <a:prstClr val="black"/>
              </a:solidFill>
              <a:latin typeface="Times New Roman" panose="02020603050405020304" pitchFamily="18" charset="0"/>
              <a:cs typeface="Times New Roman" panose="02020603050405020304" pitchFamily="18" charset="0"/>
            </a:endParaRPr>
          </a:p>
          <a:p>
            <a:pPr algn="ctr" fontAlgn="auto">
              <a:lnSpc>
                <a:spcPct val="90000"/>
              </a:lnSpc>
              <a:spcBef>
                <a:spcPts val="500"/>
              </a:spcBef>
              <a:spcAft>
                <a:spcPts val="0"/>
              </a:spcAft>
              <a:defRPr sz="1800" b="0" i="0" u="none" strike="noStrike" kern="0" cap="none" spc="0" baseline="0">
                <a:solidFill>
                  <a:srgbClr val="000000"/>
                </a:solidFill>
                <a:uFillTx/>
              </a:defRPr>
            </a:pPr>
            <a:endParaRPr lang="kk-KZ" sz="2800" dirty="0">
              <a:solidFill>
                <a:srgbClr val="000000"/>
              </a:solidFill>
              <a:effectLst>
                <a:outerShdw dist="17962" dir="2700000">
                  <a:srgbClr val="000000"/>
                </a:outerShdw>
              </a:effectLst>
              <a:latin typeface="Times New Roman" pitchFamily="18"/>
              <a:ea typeface="Arial Unicode MS" pitchFamily="2"/>
              <a:cs typeface="Tahoma" pitchFamily="2"/>
            </a:endParaRPr>
          </a:p>
          <a:p>
            <a:pPr algn="ctr" fontAlgn="auto">
              <a:lnSpc>
                <a:spcPct val="90000"/>
              </a:lnSpc>
              <a:spcBef>
                <a:spcPts val="500"/>
              </a:spcBef>
              <a:spcAft>
                <a:spcPts val="0"/>
              </a:spcAft>
              <a:defRPr sz="1800" b="0" i="0" u="none" strike="noStrike" kern="0" cap="none" spc="0" baseline="0">
                <a:solidFill>
                  <a:srgbClr val="000000"/>
                </a:solidFill>
                <a:uFillTx/>
              </a:defRPr>
            </a:pPr>
            <a:endParaRPr lang="kk-KZ" sz="4800" dirty="0">
              <a:solidFill>
                <a:srgbClr val="000000"/>
              </a:solidFill>
              <a:effectLst>
                <a:outerShdw dist="17962" dir="2700000">
                  <a:srgbClr val="000000"/>
                </a:outerShdw>
              </a:effectLst>
              <a:latin typeface="Times New Roman" pitchFamily="18"/>
              <a:ea typeface="Arial Unicode MS" pitchFamily="2"/>
              <a:cs typeface="Tahoma" pitchFamily="2"/>
            </a:endParaRPr>
          </a:p>
          <a:p>
            <a:pPr algn="ctr" fontAlgn="auto">
              <a:lnSpc>
                <a:spcPct val="90000"/>
              </a:lnSpc>
              <a:spcBef>
                <a:spcPts val="500"/>
              </a:spcBef>
              <a:spcAft>
                <a:spcPts val="0"/>
              </a:spcAft>
              <a:defRPr sz="1800" b="0" i="0" u="none" strike="noStrike" kern="0" cap="none" spc="0" baseline="0">
                <a:solidFill>
                  <a:srgbClr val="000000"/>
                </a:solidFill>
                <a:uFillTx/>
              </a:defRPr>
            </a:pPr>
            <a:endParaRPr lang="kk-KZ" sz="4800" dirty="0">
              <a:solidFill>
                <a:srgbClr val="000000"/>
              </a:solidFill>
              <a:effectLst>
                <a:outerShdw dist="17962" dir="2700000">
                  <a:srgbClr val="000000"/>
                </a:outerShdw>
              </a:effectLst>
              <a:latin typeface="Times New Roman" pitchFamily="18"/>
              <a:ea typeface="Arial Unicode MS" pitchFamily="2"/>
              <a:cs typeface="Tahoma" pitchFamily="2"/>
            </a:endParaRPr>
          </a:p>
          <a:p>
            <a:pPr algn="r" fontAlgn="auto">
              <a:lnSpc>
                <a:spcPct val="90000"/>
              </a:lnSpc>
              <a:spcBef>
                <a:spcPts val="500"/>
              </a:spcBef>
              <a:spcAft>
                <a:spcPts val="0"/>
              </a:spcAft>
              <a:defRPr sz="1800" b="0" i="0" u="none" strike="noStrike" kern="0" cap="none" spc="0" baseline="0">
                <a:solidFill>
                  <a:srgbClr val="000000"/>
                </a:solidFill>
                <a:uFillTx/>
              </a:defRPr>
            </a:pPr>
            <a:r>
              <a:rPr lang="kk-KZ" sz="2000" dirty="0">
                <a:solidFill>
                  <a:srgbClr val="000000"/>
                </a:solidFill>
                <a:effectLst>
                  <a:outerShdw dist="17962" dir="2700000">
                    <a:srgbClr val="000000"/>
                  </a:outerShdw>
                </a:effectLst>
                <a:latin typeface="Times New Roman" pitchFamily="18"/>
                <a:ea typeface="Arial Unicode MS" pitchFamily="2"/>
                <a:cs typeface="Tahoma" pitchFamily="2"/>
              </a:rPr>
              <a:t>                                                    </a:t>
            </a:r>
          </a:p>
          <a:p>
            <a:pPr algn="r" fontAlgn="auto">
              <a:lnSpc>
                <a:spcPct val="90000"/>
              </a:lnSpc>
              <a:spcBef>
                <a:spcPts val="500"/>
              </a:spcBef>
              <a:spcAft>
                <a:spcPts val="0"/>
              </a:spcAft>
              <a:defRPr sz="1800" b="0" i="0" u="none" strike="noStrike" kern="0" cap="none" spc="0" baseline="0">
                <a:solidFill>
                  <a:srgbClr val="000000"/>
                </a:solidFill>
                <a:uFillTx/>
              </a:defRPr>
            </a:pPr>
            <a:r>
              <a:rPr lang="kk-KZ" sz="2000" dirty="0">
                <a:solidFill>
                  <a:srgbClr val="000000"/>
                </a:solidFill>
                <a:effectLst>
                  <a:outerShdw dist="17962" dir="2700000">
                    <a:srgbClr val="000000"/>
                  </a:outerShdw>
                </a:effectLst>
                <a:latin typeface="Times New Roman" pitchFamily="18"/>
                <a:ea typeface="Arial Unicode MS" pitchFamily="2"/>
                <a:cs typeface="Tahoma" pitchFamily="2"/>
              </a:rPr>
              <a:t>                      </a:t>
            </a:r>
          </a:p>
          <a:p>
            <a:pPr algn="ctr" fontAlgn="auto">
              <a:lnSpc>
                <a:spcPct val="90000"/>
              </a:lnSpc>
              <a:spcBef>
                <a:spcPts val="500"/>
              </a:spcBef>
              <a:spcAft>
                <a:spcPts val="0"/>
              </a:spcAft>
              <a:defRPr sz="1800" b="0" i="0" u="none" strike="noStrike" kern="0" cap="none" spc="0" baseline="0">
                <a:solidFill>
                  <a:srgbClr val="000000"/>
                </a:solidFill>
                <a:uFillTx/>
              </a:defRPr>
            </a:pPr>
            <a:r>
              <a:rPr lang="kk-KZ" sz="2000" dirty="0">
                <a:solidFill>
                  <a:srgbClr val="000000"/>
                </a:solidFill>
                <a:effectLst>
                  <a:outerShdw dist="17962" dir="2700000">
                    <a:srgbClr val="000000"/>
                  </a:outerShdw>
                </a:effectLst>
                <a:latin typeface="Times New Roman" pitchFamily="18"/>
                <a:ea typeface="Arial Unicode MS" pitchFamily="2"/>
                <a:cs typeface="Tahoma" pitchFamily="2"/>
              </a:rPr>
              <a:t>                    </a:t>
            </a:r>
          </a:p>
          <a:p>
            <a:pPr algn="ctr" fontAlgn="auto">
              <a:lnSpc>
                <a:spcPct val="90000"/>
              </a:lnSpc>
              <a:spcBef>
                <a:spcPts val="500"/>
              </a:spcBef>
              <a:spcAft>
                <a:spcPts val="0"/>
              </a:spcAft>
              <a:defRPr sz="1800" b="0" i="0" u="none" strike="noStrike" kern="0" cap="none" spc="0" baseline="0">
                <a:solidFill>
                  <a:srgbClr val="000000"/>
                </a:solidFill>
                <a:uFillTx/>
              </a:defRPr>
            </a:pPr>
            <a:endParaRPr lang="kk-KZ" sz="2000" dirty="0">
              <a:solidFill>
                <a:srgbClr val="000000"/>
              </a:solidFill>
              <a:effectLst>
                <a:outerShdw dist="17962" dir="2700000">
                  <a:srgbClr val="000000"/>
                </a:outerShdw>
              </a:effectLst>
              <a:latin typeface="Times New Roman" pitchFamily="18"/>
              <a:ea typeface="Arial Unicode MS" pitchFamily="2"/>
              <a:cs typeface="Tahoma" pitchFamily="2"/>
            </a:endParaRPr>
          </a:p>
          <a:p>
            <a:pPr algn="ctr" fontAlgn="auto">
              <a:lnSpc>
                <a:spcPct val="90000"/>
              </a:lnSpc>
              <a:spcBef>
                <a:spcPts val="500"/>
              </a:spcBef>
              <a:spcAft>
                <a:spcPts val="0"/>
              </a:spcAft>
              <a:defRPr sz="1800" b="0" i="0" u="none" strike="noStrike" kern="0" cap="none" spc="0" baseline="0">
                <a:solidFill>
                  <a:srgbClr val="000000"/>
                </a:solidFill>
                <a:uFillTx/>
              </a:defRPr>
            </a:pPr>
            <a:endParaRPr lang="kk-KZ" sz="2000" dirty="0">
              <a:solidFill>
                <a:srgbClr val="000000"/>
              </a:solidFill>
              <a:effectLst>
                <a:outerShdw dist="17962" dir="2700000">
                  <a:srgbClr val="000000"/>
                </a:outerShdw>
              </a:effectLst>
              <a:latin typeface="Times New Roman" pitchFamily="18"/>
              <a:ea typeface="Arial Unicode MS" pitchFamily="2"/>
              <a:cs typeface="Tahoma" pitchFamily="2"/>
            </a:endParaRPr>
          </a:p>
          <a:p>
            <a:pPr algn="ctr" fontAlgn="auto">
              <a:lnSpc>
                <a:spcPct val="90000"/>
              </a:lnSpc>
              <a:spcBef>
                <a:spcPts val="500"/>
              </a:spcBef>
              <a:spcAft>
                <a:spcPts val="0"/>
              </a:spcAft>
              <a:defRPr sz="1800" b="0" i="0" u="none" strike="noStrike" kern="0" cap="none" spc="0" baseline="0">
                <a:solidFill>
                  <a:srgbClr val="000000"/>
                </a:solidFill>
                <a:uFillTx/>
              </a:defRPr>
            </a:pPr>
            <a:endParaRPr lang="kk-KZ" sz="2000" dirty="0">
              <a:solidFill>
                <a:srgbClr val="000000"/>
              </a:solidFill>
              <a:effectLst>
                <a:outerShdw dist="17962" dir="2700000">
                  <a:srgbClr val="000000"/>
                </a:outerShdw>
              </a:effectLst>
              <a:latin typeface="Times New Roman" pitchFamily="18"/>
              <a:ea typeface="Arial Unicode MS" pitchFamily="2"/>
              <a:cs typeface="Tahoma" pitchFamily="2"/>
            </a:endParaRPr>
          </a:p>
        </p:txBody>
      </p:sp>
      <p:sp>
        <p:nvSpPr>
          <p:cNvPr id="5124" name="TextBox 3"/>
          <p:cNvSpPr txBox="1">
            <a:spLocks noChangeArrowheads="1"/>
          </p:cNvSpPr>
          <p:nvPr/>
        </p:nvSpPr>
        <p:spPr bwMode="auto">
          <a:xfrm>
            <a:off x="179388" y="-24"/>
            <a:ext cx="8964612" cy="400110"/>
          </a:xfrm>
          <a:prstGeom prst="rect">
            <a:avLst/>
          </a:prstGeom>
          <a:noFill/>
          <a:ln w="9525">
            <a:noFill/>
            <a:miter lim="800000"/>
            <a:headEnd/>
            <a:tailEnd/>
          </a:ln>
        </p:spPr>
        <p:txBody>
          <a:bodyPr>
            <a:spAutoFit/>
          </a:bodyPr>
          <a:lstStyle/>
          <a:p>
            <a:pPr algn="ctr"/>
            <a:endParaRPr lang="kk-KZ" sz="2000" dirty="0">
              <a:latin typeface="Times New Roman" pitchFamily="18" charset="0"/>
              <a:cs typeface="Times New Roman" pitchFamily="18" charset="0"/>
            </a:endParaRPr>
          </a:p>
        </p:txBody>
      </p:sp>
      <p:sp>
        <p:nvSpPr>
          <p:cNvPr id="5" name="Заголовок 3"/>
          <p:cNvSpPr txBox="1">
            <a:spLocks/>
          </p:cNvSpPr>
          <p:nvPr/>
        </p:nvSpPr>
        <p:spPr>
          <a:xfrm>
            <a:off x="6357950" y="428605"/>
            <a:ext cx="2643206" cy="428628"/>
          </a:xfrm>
          <a:prstGeom prst="rect">
            <a:avLst/>
          </a:prstGeom>
        </p:spPr>
        <p:txBody>
          <a:bodyPr>
            <a:no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ru-RU" sz="2000" b="1" i="0" u="none" strike="noStrike" kern="1200" cap="none" spc="0" normalizeH="0" baseline="0" noProof="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mj-lt"/>
              <a:ea typeface="+mj-ea"/>
              <a:cs typeface="+mj-cs"/>
            </a:endParaRPr>
          </a:p>
        </p:txBody>
      </p:sp>
    </p:spTree>
  </p:cSld>
  <p:clrMapOvr>
    <a:masterClrMapping/>
  </p:clrMapOvr>
  <p:transition spd="slow">
    <p:wheel spokes="2"/>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2339975" y="404812"/>
            <a:ext cx="5040313" cy="523220"/>
          </a:xfrm>
          <a:prstGeom prst="rect">
            <a:avLst/>
          </a:prstGeom>
          <a:noFill/>
          <a:ln w="9525">
            <a:noFill/>
            <a:miter lim="800000"/>
            <a:headEnd/>
            <a:tailEnd/>
          </a:ln>
        </p:spPr>
        <p:txBody>
          <a:bodyPr>
            <a:spAutoFit/>
          </a:bodyPr>
          <a:lstStyle/>
          <a:p>
            <a:pPr algn="ctr"/>
            <a:r>
              <a:rPr lang="kk-KZ" sz="2800" b="1" i="1" dirty="0">
                <a:solidFill>
                  <a:srgbClr val="C00000"/>
                </a:solidFill>
                <a:latin typeface="Times New Roman" pitchFamily="18" charset="0"/>
                <a:cs typeface="Times New Roman" pitchFamily="18" charset="0"/>
              </a:rPr>
              <a:t>Жоспар:</a:t>
            </a:r>
            <a:endParaRPr lang="ru-RU" sz="2800" b="1" i="1" dirty="0">
              <a:solidFill>
                <a:srgbClr val="C00000"/>
              </a:solidFill>
              <a:latin typeface="Times New Roman" pitchFamily="18" charset="0"/>
              <a:cs typeface="Times New Roman" pitchFamily="18" charset="0"/>
            </a:endParaRPr>
          </a:p>
        </p:txBody>
      </p:sp>
      <p:sp>
        <p:nvSpPr>
          <p:cNvPr id="6147" name="TextBox 2"/>
          <p:cNvSpPr txBox="1">
            <a:spLocks noChangeArrowheads="1"/>
          </p:cNvSpPr>
          <p:nvPr/>
        </p:nvSpPr>
        <p:spPr bwMode="auto">
          <a:xfrm>
            <a:off x="467544" y="1454150"/>
            <a:ext cx="8280920" cy="3416320"/>
          </a:xfrm>
          <a:prstGeom prst="rect">
            <a:avLst/>
          </a:prstGeom>
          <a:noFill/>
          <a:ln w="9525">
            <a:noFill/>
            <a:miter lim="800000"/>
            <a:headEnd/>
            <a:tailEnd/>
          </a:ln>
        </p:spPr>
        <p:txBody>
          <a:bodyPr wrap="square">
            <a:spAutoFit/>
          </a:bodyPr>
          <a:lstStyle/>
          <a:p>
            <a:pPr indent="354013" algn="just">
              <a:buAutoNum type="arabicPeriod"/>
            </a:pPr>
            <a:r>
              <a:rPr lang="kk-KZ" sz="2400" dirty="0" smtClean="0">
                <a:latin typeface="Times New Roman" pitchFamily="18" charset="0"/>
                <a:cs typeface="Times New Roman" pitchFamily="18" charset="0"/>
              </a:rPr>
              <a:t>Кристалдар;</a:t>
            </a:r>
          </a:p>
          <a:p>
            <a:pPr indent="354013" algn="just">
              <a:buAutoNum type="arabicPeriod"/>
            </a:pPr>
            <a:r>
              <a:rPr lang="ru-RU" sz="2400" dirty="0" err="1" smtClean="0">
                <a:latin typeface="Times New Roman" pitchFamily="18" charset="0"/>
                <a:cs typeface="Times New Roman" pitchFamily="18" charset="0"/>
              </a:rPr>
              <a:t>Қатты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кристалдар</a:t>
            </a:r>
            <a:r>
              <a:rPr lang="kk-KZ" sz="2400" dirty="0" smtClean="0">
                <a:latin typeface="Times New Roman" pitchFamily="18" charset="0"/>
                <a:cs typeface="Times New Roman" pitchFamily="18" charset="0"/>
              </a:rPr>
              <a:t>; </a:t>
            </a:r>
          </a:p>
          <a:p>
            <a:pPr indent="354013" algn="just">
              <a:buAutoNum type="arabicPeriod"/>
            </a:pPr>
            <a:r>
              <a:rPr lang="ru-RU" sz="2400" dirty="0" err="1" smtClean="0">
                <a:latin typeface="Times New Roman" pitchFamily="18" charset="0"/>
                <a:cs typeface="Times New Roman" pitchFamily="18" charset="0"/>
              </a:rPr>
              <a:t>Техникада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қолданылуы</a:t>
            </a:r>
            <a:r>
              <a:rPr lang="kk-KZ"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indent="354013" algn="just">
              <a:buAutoNum type="arabicPeriod"/>
            </a:pPr>
            <a:r>
              <a:rPr lang="ru-RU" sz="2400" dirty="0" err="1" smtClean="0">
                <a:latin typeface="Times New Roman" pitchFamily="18" charset="0"/>
                <a:cs typeface="Times New Roman" pitchFamily="18" charset="0"/>
              </a:rPr>
              <a:t>Кристалэлектроника</a:t>
            </a:r>
            <a:r>
              <a:rPr lang="ru-RU" sz="2400" dirty="0" smtClean="0">
                <a:latin typeface="Times New Roman" pitchFamily="18" charset="0"/>
                <a:cs typeface="Times New Roman" pitchFamily="18" charset="0"/>
              </a:rPr>
              <a:t>;</a:t>
            </a:r>
          </a:p>
          <a:p>
            <a:pPr indent="354013" algn="just">
              <a:buAutoNum type="arabicPeriod"/>
            </a:pPr>
            <a:r>
              <a:rPr lang="kk-KZ" sz="2400" dirty="0" smtClean="0">
                <a:latin typeface="Times New Roman" pitchFamily="18" charset="0"/>
                <a:cs typeface="Times New Roman" pitchFamily="18" charset="0"/>
              </a:rPr>
              <a:t>Кристаллография;</a:t>
            </a:r>
          </a:p>
          <a:p>
            <a:pPr indent="354013" algn="just">
              <a:buAutoNum type="arabicPeriod"/>
            </a:pPr>
            <a:r>
              <a:rPr lang="kk-KZ" sz="2400" dirty="0" smtClean="0">
                <a:latin typeface="Times New Roman" pitchFamily="18" charset="0"/>
                <a:cs typeface="Times New Roman" pitchFamily="18" charset="0"/>
              </a:rPr>
              <a:t>Кристалографияның </a:t>
            </a:r>
            <a:r>
              <a:rPr lang="kk-KZ" sz="2400" dirty="0">
                <a:latin typeface="Times New Roman" pitchFamily="18" charset="0"/>
                <a:cs typeface="Times New Roman" pitchFamily="18" charset="0"/>
              </a:rPr>
              <a:t>даму </a:t>
            </a:r>
            <a:r>
              <a:rPr lang="kk-KZ" sz="2400" dirty="0" smtClean="0">
                <a:latin typeface="Times New Roman" pitchFamily="18" charset="0"/>
                <a:cs typeface="Times New Roman" pitchFamily="18" charset="0"/>
              </a:rPr>
              <a:t>тарихы;</a:t>
            </a:r>
            <a:endParaRPr lang="kk-KZ" sz="2400" dirty="0">
              <a:latin typeface="Times New Roman" pitchFamily="18" charset="0"/>
              <a:cs typeface="Times New Roman" pitchFamily="18" charset="0"/>
            </a:endParaRPr>
          </a:p>
          <a:p>
            <a:pPr indent="354013" algn="just">
              <a:buAutoNum type="arabicPeriod"/>
            </a:pPr>
            <a:r>
              <a:rPr lang="kk-KZ" sz="2400" dirty="0" smtClean="0">
                <a:latin typeface="Times New Roman" pitchFamily="18" charset="0"/>
                <a:cs typeface="Times New Roman" pitchFamily="18" charset="0"/>
              </a:rPr>
              <a:t>Кристалл </a:t>
            </a:r>
            <a:r>
              <a:rPr lang="kk-KZ" sz="2400" dirty="0">
                <a:latin typeface="Times New Roman" pitchFamily="18" charset="0"/>
                <a:cs typeface="Times New Roman" pitchFamily="18" charset="0"/>
              </a:rPr>
              <a:t>және кристал құрлымының </a:t>
            </a:r>
            <a:r>
              <a:rPr lang="kk-KZ" sz="2400" dirty="0" smtClean="0">
                <a:latin typeface="Times New Roman" pitchFamily="18" charset="0"/>
                <a:cs typeface="Times New Roman" pitchFamily="18" charset="0"/>
              </a:rPr>
              <a:t>түсінігі;</a:t>
            </a:r>
            <a:endParaRPr lang="kk-KZ" sz="2400" dirty="0">
              <a:latin typeface="Times New Roman" pitchFamily="18" charset="0"/>
              <a:cs typeface="Times New Roman" pitchFamily="18" charset="0"/>
            </a:endParaRPr>
          </a:p>
          <a:p>
            <a:pPr indent="354013" algn="just">
              <a:buAutoNum type="arabicPeriod"/>
            </a:pPr>
            <a:r>
              <a:rPr lang="kk-KZ" sz="2400" dirty="0" smtClean="0">
                <a:latin typeface="Times New Roman" pitchFamily="18" charset="0"/>
                <a:cs typeface="Times New Roman" pitchFamily="18" charset="0"/>
              </a:rPr>
              <a:t>Кристалдың </a:t>
            </a:r>
            <a:r>
              <a:rPr lang="kk-KZ" sz="2400" dirty="0">
                <a:latin typeface="Times New Roman" pitchFamily="18" charset="0"/>
                <a:cs typeface="Times New Roman" pitchFamily="18" charset="0"/>
              </a:rPr>
              <a:t>анизотропиясы және симетриясы</a:t>
            </a:r>
            <a:r>
              <a:rPr lang="kk-KZ" sz="2400" dirty="0" smtClean="0">
                <a:latin typeface="Times New Roman" pitchFamily="18" charset="0"/>
                <a:cs typeface="Times New Roman" pitchFamily="18" charset="0"/>
              </a:rPr>
              <a:t>.</a:t>
            </a:r>
            <a:endParaRPr lang="kk-KZ" sz="2400" dirty="0">
              <a:latin typeface="Times New Roman" pitchFamily="18" charset="0"/>
              <a:cs typeface="Times New Roman" pitchFamily="18" charset="0"/>
            </a:endParaRPr>
          </a:p>
          <a:p>
            <a:pPr marL="457200" indent="-457200">
              <a:buAutoNum type="arabicPeriod"/>
            </a:pPr>
            <a:endParaRPr lang="kk-KZ" sz="2400" dirty="0" smtClean="0">
              <a:latin typeface="Times New Roman" pitchFamily="18" charset="0"/>
              <a:cs typeface="Times New Roman" pitchFamily="18" charset="0"/>
            </a:endParaRPr>
          </a:p>
        </p:txBody>
      </p:sp>
    </p:spTree>
  </p:cSld>
  <p:clrMapOvr>
    <a:masterClrMapping/>
  </p:clrMapOvr>
  <p:transition spd="slow">
    <p:wheel spokes="2"/>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Подзаголовок 2"/>
          <p:cNvSpPr>
            <a:spLocks noGrp="1"/>
          </p:cNvSpPr>
          <p:nvPr>
            <p:ph type="subTitle" idx="1"/>
          </p:nvPr>
        </p:nvSpPr>
        <p:spPr>
          <a:xfrm>
            <a:off x="395288" y="0"/>
            <a:ext cx="8497192" cy="792088"/>
          </a:xfrm>
        </p:spPr>
        <p:txBody>
          <a:bodyPr/>
          <a:lstStyle/>
          <a:p>
            <a:pPr marR="0" algn="ctr"/>
            <a:r>
              <a:rPr lang="kk-KZ" sz="2800" b="1" i="1" dirty="0">
                <a:solidFill>
                  <a:srgbClr val="C00000"/>
                </a:solidFill>
                <a:latin typeface="Times New Roman" pitchFamily="18" charset="0"/>
                <a:cs typeface="Times New Roman" pitchFamily="18" charset="0"/>
              </a:rPr>
              <a:t>Барлық бір тектес заттарды физикалық қасиетіне қарай екіге бөледі</a:t>
            </a:r>
            <a:endParaRPr lang="ru-RU" sz="2800" b="1" i="1" dirty="0" smtClean="0">
              <a:solidFill>
                <a:srgbClr val="C00000"/>
              </a:solidFill>
              <a:latin typeface="Times New Roman" pitchFamily="18" charset="0"/>
              <a:cs typeface="Times New Roman" pitchFamily="18" charset="0"/>
            </a:endParaRPr>
          </a:p>
        </p:txBody>
      </p:sp>
      <p:sp>
        <p:nvSpPr>
          <p:cNvPr id="4" name="Прямоугольник 3"/>
          <p:cNvSpPr/>
          <p:nvPr/>
        </p:nvSpPr>
        <p:spPr>
          <a:xfrm>
            <a:off x="1043608" y="1048068"/>
            <a:ext cx="3024336"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2400" dirty="0" smtClean="0">
                <a:latin typeface="Times New Roman" pitchFamily="18" charset="0"/>
                <a:cs typeface="Times New Roman" pitchFamily="18" charset="0"/>
              </a:rPr>
              <a:t>Аморф заттар</a:t>
            </a:r>
            <a:endParaRPr lang="ru-RU" sz="2400" dirty="0">
              <a:latin typeface="Times New Roman" pitchFamily="18" charset="0"/>
              <a:cs typeface="Times New Roman" pitchFamily="18" charset="0"/>
            </a:endParaRPr>
          </a:p>
        </p:txBody>
      </p:sp>
      <p:sp>
        <p:nvSpPr>
          <p:cNvPr id="5" name="Прямоугольник 4"/>
          <p:cNvSpPr/>
          <p:nvPr/>
        </p:nvSpPr>
        <p:spPr>
          <a:xfrm>
            <a:off x="5580112" y="1052513"/>
            <a:ext cx="2880320"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2400" dirty="0" smtClean="0">
                <a:latin typeface="Times New Roman" pitchFamily="18" charset="0"/>
                <a:cs typeface="Times New Roman" pitchFamily="18" charset="0"/>
              </a:rPr>
              <a:t>Кристалл заттар</a:t>
            </a:r>
            <a:endParaRPr lang="ru-RU" sz="2400" dirty="0">
              <a:latin typeface="Times New Roman" pitchFamily="18" charset="0"/>
              <a:cs typeface="Times New Roman" pitchFamily="18" charset="0"/>
            </a:endParaRPr>
          </a:p>
        </p:txBody>
      </p:sp>
      <p:sp>
        <p:nvSpPr>
          <p:cNvPr id="6" name="Стрелка вниз 5"/>
          <p:cNvSpPr/>
          <p:nvPr/>
        </p:nvSpPr>
        <p:spPr>
          <a:xfrm>
            <a:off x="2339975" y="1773238"/>
            <a:ext cx="576263" cy="1008062"/>
          </a:xfrm>
          <a:prstGeom prst="downArrow">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ru-RU"/>
          </a:p>
        </p:txBody>
      </p:sp>
      <p:sp>
        <p:nvSpPr>
          <p:cNvPr id="7" name="Стрелка вниз 6"/>
          <p:cNvSpPr/>
          <p:nvPr/>
        </p:nvSpPr>
        <p:spPr>
          <a:xfrm>
            <a:off x="6588125" y="1773238"/>
            <a:ext cx="504825" cy="935037"/>
          </a:xfrm>
          <a:prstGeom prst="downArrow">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ru-RU"/>
          </a:p>
        </p:txBody>
      </p:sp>
      <p:sp>
        <p:nvSpPr>
          <p:cNvPr id="8" name="Скругленный прямоугольник 7"/>
          <p:cNvSpPr/>
          <p:nvPr/>
        </p:nvSpPr>
        <p:spPr>
          <a:xfrm>
            <a:off x="827584" y="2708275"/>
            <a:ext cx="3600400" cy="3817069"/>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kk-KZ" sz="2350" dirty="0">
                <a:solidFill>
                  <a:srgbClr val="000000"/>
                </a:solidFill>
                <a:latin typeface="Times New Roman" pitchFamily="18"/>
              </a:rPr>
              <a:t>Аморф заттарды ішкі құрылысы формасыз заттар деуге болады. Олардың қай бағытын алсаңыз да барлық жағында физикалық қасиеттері бірдей</a:t>
            </a:r>
            <a:r>
              <a:rPr lang="kk-KZ" sz="2350" dirty="0" smtClean="0">
                <a:solidFill>
                  <a:srgbClr val="000000"/>
                </a:solidFill>
                <a:latin typeface="Times New Roman" pitchFamily="18"/>
              </a:rPr>
              <a:t>.</a:t>
            </a:r>
            <a:r>
              <a:rPr lang="ru-RU" sz="2350" dirty="0">
                <a:solidFill>
                  <a:srgbClr val="000000"/>
                </a:solidFill>
                <a:latin typeface="Times New Roman" pitchFamily="18"/>
              </a:rPr>
              <a:t> </a:t>
            </a:r>
            <a:r>
              <a:rPr lang="ru-RU" sz="2350" dirty="0" err="1">
                <a:solidFill>
                  <a:srgbClr val="000000"/>
                </a:solidFill>
                <a:latin typeface="Times New Roman" pitchFamily="18"/>
              </a:rPr>
              <a:t>Затты</a:t>
            </a:r>
            <a:r>
              <a:rPr lang="ru-RU" sz="2350" dirty="0">
                <a:solidFill>
                  <a:srgbClr val="000000"/>
                </a:solidFill>
                <a:latin typeface="Times New Roman" pitchFamily="18"/>
              </a:rPr>
              <a:t> </a:t>
            </a:r>
            <a:r>
              <a:rPr lang="ru-RU" sz="2350" dirty="0" err="1">
                <a:solidFill>
                  <a:srgbClr val="000000"/>
                </a:solidFill>
                <a:latin typeface="Times New Roman" pitchFamily="18"/>
              </a:rPr>
              <a:t>құраушы</a:t>
            </a:r>
            <a:r>
              <a:rPr lang="ru-RU" sz="2350" dirty="0">
                <a:solidFill>
                  <a:srgbClr val="000000"/>
                </a:solidFill>
                <a:latin typeface="Times New Roman" pitchFamily="18"/>
              </a:rPr>
              <a:t> </a:t>
            </a:r>
            <a:r>
              <a:rPr lang="ru-RU" sz="2350" dirty="0" err="1">
                <a:solidFill>
                  <a:srgbClr val="000000"/>
                </a:solidFill>
                <a:latin typeface="Times New Roman" pitchFamily="18"/>
              </a:rPr>
              <a:t>бөлшектер</a:t>
            </a:r>
            <a:r>
              <a:rPr lang="ru-RU" sz="2350" dirty="0">
                <a:solidFill>
                  <a:srgbClr val="000000"/>
                </a:solidFill>
                <a:latin typeface="Times New Roman" pitchFamily="18"/>
              </a:rPr>
              <a:t> </a:t>
            </a:r>
            <a:r>
              <a:rPr lang="ru-RU" sz="2350" dirty="0" err="1">
                <a:solidFill>
                  <a:srgbClr val="000000"/>
                </a:solidFill>
                <a:latin typeface="Times New Roman" pitchFamily="18"/>
              </a:rPr>
              <a:t>ретсіз</a:t>
            </a:r>
            <a:r>
              <a:rPr lang="ru-RU" sz="2350" dirty="0">
                <a:solidFill>
                  <a:srgbClr val="000000"/>
                </a:solidFill>
                <a:latin typeface="Times New Roman" pitchFamily="18"/>
              </a:rPr>
              <a:t> </a:t>
            </a:r>
            <a:r>
              <a:rPr lang="ru-RU" sz="2350" dirty="0" err="1">
                <a:solidFill>
                  <a:srgbClr val="000000"/>
                </a:solidFill>
                <a:latin typeface="Times New Roman" pitchFamily="18"/>
              </a:rPr>
              <a:t>орналасса</a:t>
            </a:r>
            <a:r>
              <a:rPr lang="ru-RU" sz="2350" dirty="0">
                <a:solidFill>
                  <a:srgbClr val="000000"/>
                </a:solidFill>
                <a:latin typeface="Times New Roman" pitchFamily="18"/>
              </a:rPr>
              <a:t>, </a:t>
            </a:r>
            <a:r>
              <a:rPr lang="ru-RU" sz="2350" dirty="0" err="1">
                <a:solidFill>
                  <a:srgbClr val="000000"/>
                </a:solidFill>
                <a:latin typeface="Times New Roman" pitchFamily="18"/>
              </a:rPr>
              <a:t>ол</a:t>
            </a:r>
            <a:r>
              <a:rPr lang="ru-RU" sz="2350" dirty="0">
                <a:solidFill>
                  <a:srgbClr val="000000"/>
                </a:solidFill>
                <a:latin typeface="Times New Roman" pitchFamily="18"/>
              </a:rPr>
              <a:t> </a:t>
            </a:r>
            <a:r>
              <a:rPr lang="ru-RU" sz="2350" dirty="0" err="1">
                <a:solidFill>
                  <a:srgbClr val="000000"/>
                </a:solidFill>
                <a:latin typeface="Times New Roman" pitchFamily="18"/>
              </a:rPr>
              <a:t>аморф</a:t>
            </a:r>
            <a:r>
              <a:rPr lang="ru-RU" sz="2350" dirty="0">
                <a:solidFill>
                  <a:srgbClr val="000000"/>
                </a:solidFill>
                <a:latin typeface="Times New Roman" pitchFamily="18"/>
              </a:rPr>
              <a:t> </a:t>
            </a:r>
            <a:r>
              <a:rPr lang="ru-RU" sz="2350" dirty="0" err="1">
                <a:solidFill>
                  <a:srgbClr val="000000"/>
                </a:solidFill>
                <a:latin typeface="Times New Roman" pitchFamily="18"/>
              </a:rPr>
              <a:t>зат</a:t>
            </a:r>
            <a:r>
              <a:rPr lang="ru-RU" sz="2350" dirty="0">
                <a:solidFill>
                  <a:srgbClr val="000000"/>
                </a:solidFill>
                <a:latin typeface="Times New Roman" pitchFamily="18"/>
              </a:rPr>
              <a:t> </a:t>
            </a:r>
            <a:r>
              <a:rPr lang="ru-RU" sz="2350" dirty="0" err="1">
                <a:solidFill>
                  <a:srgbClr val="000000"/>
                </a:solidFill>
                <a:latin typeface="Times New Roman" pitchFamily="18"/>
              </a:rPr>
              <a:t>болады</a:t>
            </a:r>
            <a:r>
              <a:rPr lang="ru-RU" sz="2350" dirty="0">
                <a:solidFill>
                  <a:srgbClr val="000000"/>
                </a:solidFill>
                <a:latin typeface="Times New Roman" pitchFamily="18"/>
              </a:rPr>
              <a:t>.</a:t>
            </a:r>
            <a:endParaRPr lang="ru-RU" sz="2350" dirty="0"/>
          </a:p>
        </p:txBody>
      </p:sp>
      <p:sp>
        <p:nvSpPr>
          <p:cNvPr id="9" name="Скругленный прямоугольник 8"/>
          <p:cNvSpPr/>
          <p:nvPr/>
        </p:nvSpPr>
        <p:spPr>
          <a:xfrm>
            <a:off x="5220072" y="2564904"/>
            <a:ext cx="3384376" cy="3888432"/>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kk-KZ" sz="2400" dirty="0">
                <a:solidFill>
                  <a:srgbClr val="000000"/>
                </a:solidFill>
                <a:latin typeface="Times New Roman" pitchFamily="18"/>
              </a:rPr>
              <a:t>Барлық заттардың атомдардан, иондарданмолекулалардан, тұратыны белгілі. Заттарды қ ұрастырушы бөлшектер зат ішінде өзара белгілі бір тәртіппен орналасса, ол кристалл болады.</a:t>
            </a:r>
            <a:endParaRPr lang="ru-RU" sz="2400" dirty="0"/>
          </a:p>
        </p:txBody>
      </p:sp>
    </p:spTree>
  </p:cSld>
  <p:clrMapOvr>
    <a:masterClrMapping/>
  </p:clrMapOvr>
  <p:transition spd="slow">
    <p:wheel spokes="2"/>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908719"/>
            <a:ext cx="8280920" cy="5415881"/>
          </a:xfrm>
        </p:spPr>
        <p:txBody>
          <a:bodyPr/>
          <a:lstStyle/>
          <a:p>
            <a:pPr marL="0" indent="354013" algn="just">
              <a:tabLst>
                <a:tab pos="446088" algn="l"/>
              </a:tabLst>
            </a:pPr>
            <a:r>
              <a:rPr lang="ru-RU" sz="2400" dirty="0" err="1">
                <a:latin typeface="Times New Roman" pitchFamily="18" charset="0"/>
                <a:cs typeface="Times New Roman" pitchFamily="18" charset="0"/>
              </a:rPr>
              <a:t>Барлық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бағытында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физикалық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заттарды</a:t>
            </a:r>
            <a:r>
              <a:rPr lang="ru-RU" sz="2400" dirty="0">
                <a:latin typeface="Times New Roman" pitchFamily="18" charset="0"/>
                <a:cs typeface="Times New Roman" pitchFamily="18" charset="0"/>
              </a:rPr>
              <a:t> </a:t>
            </a:r>
            <a:r>
              <a:rPr lang="ru-RU" sz="2400" dirty="0" err="1">
                <a:solidFill>
                  <a:srgbClr val="C00000"/>
                </a:solidFill>
                <a:latin typeface="Times New Roman" pitchFamily="18" charset="0"/>
                <a:cs typeface="Times New Roman" pitchFamily="18" charset="0"/>
              </a:rPr>
              <a:t>изотроп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айтады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Демек</a:t>
            </a:r>
            <a:r>
              <a:rPr lang="ru-RU" sz="2400" dirty="0">
                <a:latin typeface="Times New Roman" pitchFamily="18" charset="0"/>
                <a:cs typeface="Times New Roman" pitchFamily="18" charset="0"/>
              </a:rPr>
              <a:t>, </a:t>
            </a:r>
            <a:r>
              <a:rPr lang="ru-RU" sz="2400" dirty="0" err="1">
                <a:solidFill>
                  <a:srgbClr val="C00000"/>
                </a:solidFill>
                <a:latin typeface="Times New Roman" pitchFamily="18" charset="0"/>
                <a:cs typeface="Times New Roman" pitchFamily="18" charset="0"/>
              </a:rPr>
              <a:t>аморф</a:t>
            </a:r>
            <a:r>
              <a:rPr lang="ru-RU" sz="2400" dirty="0">
                <a:solidFill>
                  <a:srgbClr val="C00000"/>
                </a:solidFill>
                <a:latin typeface="Times New Roman" pitchFamily="18" charset="0"/>
                <a:cs typeface="Times New Roman" pitchFamily="18" charset="0"/>
              </a:rPr>
              <a:t> </a:t>
            </a:r>
            <a:r>
              <a:rPr lang="ru-RU" sz="2400" dirty="0" err="1">
                <a:solidFill>
                  <a:srgbClr val="C00000"/>
                </a:solidFill>
                <a:latin typeface="Times New Roman" pitchFamily="18" charset="0"/>
                <a:cs typeface="Times New Roman" pitchFamily="18" charset="0"/>
              </a:rPr>
              <a:t>заттар</a:t>
            </a:r>
            <a:r>
              <a:rPr lang="ru-RU" sz="2400" dirty="0">
                <a:solidFill>
                  <a:srgbClr val="C00000"/>
                </a:solidFill>
                <a:latin typeface="Times New Roman" pitchFamily="18" charset="0"/>
                <a:cs typeface="Times New Roman" pitchFamily="18" charset="0"/>
              </a:rPr>
              <a:t> — </a:t>
            </a:r>
            <a:r>
              <a:rPr lang="ru-RU" sz="2400" dirty="0" err="1">
                <a:solidFill>
                  <a:srgbClr val="C00000"/>
                </a:solidFill>
                <a:latin typeface="Times New Roman" pitchFamily="18" charset="0"/>
                <a:cs typeface="Times New Roman" pitchFamily="18" charset="0"/>
              </a:rPr>
              <a:t>изотроп</a:t>
            </a:r>
            <a:r>
              <a:rPr lang="ru-RU" sz="2400" dirty="0">
                <a:solidFill>
                  <a:srgbClr val="C00000"/>
                </a:solidFill>
                <a:latin typeface="Times New Roman" pitchFamily="18" charset="0"/>
                <a:cs typeface="Times New Roman" pitchFamily="18" charset="0"/>
              </a:rPr>
              <a:t> </a:t>
            </a:r>
            <a:r>
              <a:rPr lang="ru-RU" sz="2400" dirty="0" err="1">
                <a:solidFill>
                  <a:srgbClr val="C00000"/>
                </a:solidFill>
                <a:latin typeface="Times New Roman" pitchFamily="18" charset="0"/>
                <a:cs typeface="Times New Roman" pitchFamily="18" charset="0"/>
              </a:rPr>
              <a:t>заттар</a:t>
            </a:r>
            <a:r>
              <a:rPr lang="ru-RU" sz="2400" dirty="0">
                <a:solidFill>
                  <a:srgbClr val="C0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Аморф</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заттарға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сұйық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газдар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бірсыпыра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мысалы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шыны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қатайған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желім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кейбір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қорытпалар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жатады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a:t>
            </a:r>
            <a:r>
              <a:rPr lang="ru-RU" sz="2400" dirty="0">
                <a:latin typeface="Times New Roman" pitchFamily="18" charset="0"/>
                <a:cs typeface="Times New Roman" pitchFamily="18" charset="0"/>
              </a:rPr>
              <a:t> л </a:t>
            </a:r>
            <a:r>
              <a:rPr lang="ru-RU" sz="2400" dirty="0" err="1">
                <a:latin typeface="Times New Roman" pitchFamily="18" charset="0"/>
                <a:cs typeface="Times New Roman" pitchFamily="18" charset="0"/>
              </a:rPr>
              <a:t>заттар</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изотроп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өйткені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барлық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бағытындағы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физикалық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Мысалы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шынының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жылу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жарық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дыбыс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электр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өткізгіштік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серпімділік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қаттылық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барлық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a:t>
            </a:r>
          </a:p>
          <a:p>
            <a:pPr marL="720725" indent="354013"/>
            <a:endParaRPr lang="ru-RU" dirty="0"/>
          </a:p>
        </p:txBody>
      </p:sp>
    </p:spTree>
    <p:extLst>
      <p:ext uri="{BB962C8B-B14F-4D97-AF65-F5344CB8AC3E}">
        <p14:creationId xmlns:p14="http://schemas.microsoft.com/office/powerpoint/2010/main" val="3463137569"/>
      </p:ext>
    </p:extLst>
  </p:cSld>
  <p:clrMapOvr>
    <a:masterClrMapping/>
  </p:clrMapOvr>
  <p:transition spd="slow">
    <p:wheel spokes="2"/>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692696"/>
            <a:ext cx="8208912" cy="4104456"/>
          </a:xfrm>
        </p:spPr>
        <p:txBody>
          <a:bodyPr/>
          <a:lstStyle/>
          <a:p>
            <a:pPr marL="0" indent="354013" algn="just"/>
            <a:r>
              <a:rPr lang="ru-RU" sz="2400" dirty="0" err="1">
                <a:latin typeface="Times New Roman" pitchFamily="18" charset="0"/>
                <a:cs typeface="Times New Roman" pitchFamily="18" charset="0"/>
              </a:rPr>
              <a:t>Барлық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бағытта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физикалық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заттарды</a:t>
            </a:r>
            <a:r>
              <a:rPr lang="ru-RU" sz="2400" dirty="0">
                <a:latin typeface="Times New Roman" pitchFamily="18" charset="0"/>
                <a:cs typeface="Times New Roman" pitchFamily="18" charset="0"/>
              </a:rPr>
              <a:t> </a:t>
            </a:r>
            <a:r>
              <a:rPr lang="ru-RU" sz="2400" dirty="0" err="1">
                <a:solidFill>
                  <a:srgbClr val="C00000"/>
                </a:solidFill>
                <a:latin typeface="Times New Roman" pitchFamily="18" charset="0"/>
                <a:cs typeface="Times New Roman" pitchFamily="18" charset="0"/>
              </a:rPr>
              <a:t>анизотроп</a:t>
            </a:r>
            <a:r>
              <a:rPr lang="ru-RU" sz="2400" dirty="0">
                <a:solidFill>
                  <a:srgbClr val="C0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заттар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атайды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Анизотроп</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деген</a:t>
            </a:r>
            <a:r>
              <a:rPr lang="ru-RU" sz="2400" dirty="0">
                <a:latin typeface="Times New Roman" pitchFamily="18" charset="0"/>
                <a:cs typeface="Times New Roman" pitchFamily="18" charset="0"/>
              </a:rPr>
              <a:t> грек </a:t>
            </a:r>
            <a:r>
              <a:rPr lang="ru-RU" sz="2400" dirty="0" err="1">
                <a:latin typeface="Times New Roman" pitchFamily="18" charset="0"/>
                <a:cs typeface="Times New Roman" pitchFamily="18" charset="0"/>
              </a:rPr>
              <a:t>сөзі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бағытындағы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физикалық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Сондықтан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көбінесе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анизотроп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табылады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осы </a:t>
            </a:r>
            <a:r>
              <a:rPr lang="ru-RU" sz="2400" dirty="0" err="1">
                <a:latin typeface="Times New Roman" pitchFamily="18" charset="0"/>
                <a:cs typeface="Times New Roman" pitchFamily="18" charset="0"/>
              </a:rPr>
              <a:t>анизотроптық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a:t>
            </a:r>
            <a:r>
              <a:rPr lang="ru-RU" sz="2400" dirty="0">
                <a:latin typeface="Times New Roman" pitchFamily="18" charset="0"/>
                <a:cs typeface="Times New Roman" pitchFamily="18" charset="0"/>
              </a:rPr>
              <a:t> техника мен </a:t>
            </a:r>
            <a:r>
              <a:rPr lang="ru-RU" sz="2400" dirty="0" err="1">
                <a:latin typeface="Times New Roman" pitchFamily="18" charset="0"/>
                <a:cs typeface="Times New Roman" pitchFamily="18" charset="0"/>
              </a:rPr>
              <a:t>ғылымның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салаларында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пайдаланылады</a:t>
            </a:r>
            <a:r>
              <a:rPr lang="ru-RU" sz="2400" dirty="0">
                <a:latin typeface="Times New Roman" pitchFamily="18" charset="0"/>
                <a:cs typeface="Times New Roman" pitchFamily="18" charset="0"/>
              </a:rPr>
              <a:t>.</a:t>
            </a:r>
          </a:p>
          <a:p>
            <a:pPr marL="0" indent="354013"/>
            <a:endParaRPr lang="ru-RU" sz="2800"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4672548"/>
            <a:ext cx="2114988" cy="1803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9299391"/>
      </p:ext>
    </p:extLst>
  </p:cSld>
  <p:clrMapOvr>
    <a:masterClrMapping/>
  </p:clrMapOvr>
  <p:transition spd="slow">
    <p:wheel spokes="2"/>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88640"/>
            <a:ext cx="8352928" cy="4389437"/>
          </a:xfrm>
        </p:spPr>
        <p:txBody>
          <a:bodyPr/>
          <a:lstStyle/>
          <a:p>
            <a:pPr marL="0" indent="354013" algn="just"/>
            <a:r>
              <a:rPr lang="ru-RU" sz="2400" dirty="0" err="1">
                <a:solidFill>
                  <a:srgbClr val="C00000"/>
                </a:solidFill>
                <a:latin typeface="Times New Roman" pitchFamily="18" charset="0"/>
                <a:cs typeface="Times New Roman" pitchFamily="18" charset="0"/>
              </a:rPr>
              <a:t>Мысалға</a:t>
            </a:r>
            <a:r>
              <a:rPr lang="ru-RU" sz="2400" dirty="0">
                <a:solidFill>
                  <a:srgbClr val="C00000"/>
                </a:solidFill>
                <a:latin typeface="Times New Roman" pitchFamily="18" charset="0"/>
                <a:cs typeface="Times New Roman" pitchFamily="18" charset="0"/>
              </a:rPr>
              <a:t> ас </a:t>
            </a:r>
            <a:r>
              <a:rPr lang="ru-RU" sz="2400" dirty="0" err="1">
                <a:solidFill>
                  <a:srgbClr val="C00000"/>
                </a:solidFill>
                <a:latin typeface="Times New Roman" pitchFamily="18" charset="0"/>
                <a:cs typeface="Times New Roman" pitchFamily="18" charset="0"/>
              </a:rPr>
              <a:t>тұзын</a:t>
            </a:r>
            <a:r>
              <a:rPr lang="ru-RU" sz="2400" dirty="0">
                <a:solidFill>
                  <a:srgbClr val="C00000"/>
                </a:solidFill>
                <a:latin typeface="Times New Roman" pitchFamily="18" charset="0"/>
                <a:cs typeface="Times New Roman" pitchFamily="18" charset="0"/>
              </a:rPr>
              <a:t> </a:t>
            </a:r>
            <a:r>
              <a:rPr lang="ru-RU" sz="2400" dirty="0" err="1">
                <a:solidFill>
                  <a:srgbClr val="C00000"/>
                </a:solidFill>
                <a:latin typeface="Times New Roman" pitchFamily="18" charset="0"/>
                <a:cs typeface="Times New Roman" pitchFamily="18" charset="0"/>
              </a:rPr>
              <a:t>қарастырайық</a:t>
            </a:r>
            <a:r>
              <a:rPr lang="ru-RU" sz="2400" dirty="0">
                <a:solidFill>
                  <a:srgbClr val="C00000"/>
                </a:solidFill>
                <a:latin typeface="Times New Roman" pitchFamily="18" charset="0"/>
                <a:cs typeface="Times New Roman" pitchFamily="18" charset="0"/>
              </a:rPr>
              <a:t> </a:t>
            </a:r>
            <a:r>
              <a:rPr lang="ru-RU" sz="2400" dirty="0">
                <a:latin typeface="Times New Roman" pitchFamily="18" charset="0"/>
                <a:cs typeface="Times New Roman" pitchFamily="18" charset="0"/>
              </a:rPr>
              <a:t>. </a:t>
            </a:r>
            <a:r>
              <a:rPr lang="en-US" sz="2400" dirty="0">
                <a:latin typeface="Times New Roman" pitchFamily="18" charset="0"/>
                <a:cs typeface="Times New Roman" pitchFamily="18" charset="0"/>
              </a:rPr>
              <a:t>Ac </a:t>
            </a:r>
            <a:r>
              <a:rPr lang="ru-RU" sz="2400" dirty="0" err="1">
                <a:latin typeface="Times New Roman" pitchFamily="18" charset="0"/>
                <a:cs typeface="Times New Roman" pitchFamily="18" charset="0"/>
              </a:rPr>
              <a:t>тұзы</a:t>
            </a:r>
            <a:r>
              <a:rPr lang="ru-RU" sz="2400" dirty="0">
                <a:latin typeface="Times New Roman" pitchFamily="18" charset="0"/>
                <a:cs typeface="Times New Roman" pitchFamily="18" charset="0"/>
              </a:rPr>
              <a:t> натрий мен </a:t>
            </a:r>
            <a:r>
              <a:rPr lang="ru-RU" sz="2400" dirty="0" err="1">
                <a:latin typeface="Times New Roman" pitchFamily="18" charset="0"/>
                <a:cs typeface="Times New Roman" pitchFamily="18" charset="0"/>
              </a:rPr>
              <a:t>хлордың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иондарынан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яғни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зарядталған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атомдарынан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тұрады</a:t>
            </a:r>
            <a:r>
              <a:rPr lang="ru-RU"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NaCl</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элементтің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иондары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кезектесіп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орналасып</a:t>
            </a:r>
            <a:r>
              <a:rPr lang="ru-RU" sz="2400" dirty="0">
                <a:latin typeface="Times New Roman" pitchFamily="18" charset="0"/>
                <a:cs typeface="Times New Roman" pitchFamily="18" charset="0"/>
              </a:rPr>
              <a:t>, куб форма </a:t>
            </a:r>
            <a:r>
              <a:rPr lang="ru-RU" sz="2400" dirty="0" err="1">
                <a:latin typeface="Times New Roman" pitchFamily="18" charset="0"/>
                <a:cs typeface="Times New Roman" pitchFamily="18" charset="0"/>
              </a:rPr>
              <a:t>құрады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Кубтың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сегіз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бұрышы</a:t>
            </a:r>
            <a:r>
              <a:rPr lang="ru-RU" sz="2400" dirty="0">
                <a:latin typeface="Times New Roman" pitchFamily="18" charset="0"/>
                <a:cs typeface="Times New Roman" pitchFamily="18" charset="0"/>
              </a:rPr>
              <a:t> бар, </a:t>
            </a:r>
            <a:r>
              <a:rPr lang="ru-RU" sz="2400" dirty="0" err="1">
                <a:latin typeface="Times New Roman" pitchFamily="18" charset="0"/>
                <a:cs typeface="Times New Roman" pitchFamily="18" charset="0"/>
              </a:rPr>
              <a:t>соның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төртеуінде</a:t>
            </a:r>
            <a:r>
              <a:rPr lang="ru-RU" sz="2400" dirty="0">
                <a:latin typeface="Times New Roman" pitchFamily="18" charset="0"/>
                <a:cs typeface="Times New Roman" pitchFamily="18" charset="0"/>
              </a:rPr>
              <a:t> натрий, </a:t>
            </a:r>
            <a:r>
              <a:rPr lang="ru-RU" sz="2400" dirty="0" err="1">
                <a:latin typeface="Times New Roman" pitchFamily="18" charset="0"/>
                <a:cs typeface="Times New Roman" pitchFamily="18" charset="0"/>
              </a:rPr>
              <a:t>қалған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тәртеуІнде</a:t>
            </a:r>
            <a:r>
              <a:rPr lang="ru-RU" sz="2400" dirty="0">
                <a:latin typeface="Times New Roman" pitchFamily="18" charset="0"/>
                <a:cs typeface="Times New Roman" pitchFamily="18" charset="0"/>
              </a:rPr>
              <a:t> хлор </a:t>
            </a:r>
            <a:r>
              <a:rPr lang="ru-RU" sz="2400" dirty="0" err="1">
                <a:latin typeface="Times New Roman" pitchFamily="18" charset="0"/>
                <a:cs typeface="Times New Roman" pitchFamily="18" charset="0"/>
              </a:rPr>
              <a:t>орналасқан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Сондай-ақ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шыны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сияқ</a:t>
            </a:r>
            <a:r>
              <a:rPr lang="ru-RU" sz="2400" dirty="0">
                <a:latin typeface="Times New Roman" pitchFamily="18" charset="0"/>
                <a:cs typeface="Times New Roman" pitchFamily="18" charset="0"/>
              </a:rPr>
              <a:t> ты </a:t>
            </a:r>
            <a:r>
              <a:rPr lang="ru-RU" sz="2400" dirty="0" err="1">
                <a:latin typeface="Times New Roman" pitchFamily="18" charset="0"/>
                <a:cs typeface="Times New Roman" pitchFamily="18" charset="0"/>
              </a:rPr>
              <a:t>мөлдір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тастың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яғни</a:t>
            </a:r>
            <a:r>
              <a:rPr lang="ru-RU" sz="2400" dirty="0">
                <a:latin typeface="Times New Roman" pitchFamily="18" charset="0"/>
                <a:cs typeface="Times New Roman" pitchFamily="18" charset="0"/>
              </a:rPr>
              <a:t> кварц </a:t>
            </a:r>
            <a:r>
              <a:rPr lang="ru-RU" sz="2400" dirty="0" err="1">
                <a:latin typeface="Times New Roman" pitchFamily="18" charset="0"/>
                <a:cs typeface="Times New Roman" pitchFamily="18" charset="0"/>
              </a:rPr>
              <a:t>кристалының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формасы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a:t>
            </a:r>
            <a:r>
              <a:rPr lang="ru-RU" sz="2400" dirty="0">
                <a:latin typeface="Times New Roman" pitchFamily="18" charset="0"/>
                <a:cs typeface="Times New Roman" pitchFamily="18" charset="0"/>
              </a:rPr>
              <a:t> силиций мен </a:t>
            </a:r>
            <a:r>
              <a:rPr lang="ru-RU" sz="2400" dirty="0" err="1">
                <a:latin typeface="Times New Roman" pitchFamily="18" charset="0"/>
                <a:cs typeface="Times New Roman" pitchFamily="18" charset="0"/>
              </a:rPr>
              <a:t>оттегінен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тұрады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яғни</a:t>
            </a:r>
            <a:r>
              <a:rPr lang="ru-RU" sz="2400" dirty="0">
                <a:latin typeface="Times New Roman" pitchFamily="18" charset="0"/>
                <a:cs typeface="Times New Roman" pitchFamily="18" charset="0"/>
              </a:rPr>
              <a:t> оны </a:t>
            </a:r>
            <a:r>
              <a:rPr lang="ru-RU" sz="2400" dirty="0" err="1">
                <a:latin typeface="Times New Roman" pitchFamily="18" charset="0"/>
                <a:cs typeface="Times New Roman" pitchFamily="18" charset="0"/>
              </a:rPr>
              <a:t>силицийдің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тотығы</a:t>
            </a:r>
            <a:r>
              <a:rPr lang="ru-RU" sz="2400" dirty="0">
                <a:latin typeface="Times New Roman" pitchFamily="18" charset="0"/>
                <a:cs typeface="Times New Roman" pitchFamily="18" charset="0"/>
              </a:rPr>
              <a:t> (</a:t>
            </a:r>
            <a:r>
              <a:rPr lang="en-US" sz="2400" dirty="0">
                <a:latin typeface="Times New Roman" pitchFamily="18" charset="0"/>
                <a:cs typeface="Times New Roman" pitchFamily="18" charset="0"/>
              </a:rPr>
              <a:t>S</a:t>
            </a:r>
            <a:r>
              <a:rPr lang="ru-RU" sz="2400" dirty="0">
                <a:latin typeface="Times New Roman" pitchFamily="18" charset="0"/>
                <a:cs typeface="Times New Roman" pitchFamily="18" charset="0"/>
              </a:rPr>
              <a:t>іО2) </a:t>
            </a:r>
            <a:r>
              <a:rPr lang="ru-RU" sz="2400" dirty="0" err="1">
                <a:latin typeface="Times New Roman" pitchFamily="18" charset="0"/>
                <a:cs typeface="Times New Roman" pitchFamily="18" charset="0"/>
              </a:rPr>
              <a:t>дейді</a:t>
            </a:r>
            <a:r>
              <a:rPr lang="ru-RU" sz="2400" dirty="0">
                <a:latin typeface="Times New Roman" pitchFamily="18" charset="0"/>
                <a:cs typeface="Times New Roman" pitchFamily="18" charset="0"/>
              </a:rPr>
              <a:t>. Кварц </a:t>
            </a:r>
            <a:r>
              <a:rPr lang="ru-RU" sz="2400" dirty="0" err="1">
                <a:latin typeface="Times New Roman" pitchFamily="18" charset="0"/>
                <a:cs typeface="Times New Roman" pitchFamily="18" charset="0"/>
              </a:rPr>
              <a:t>ірі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мәлдір</a:t>
            </a:r>
            <a:r>
              <a:rPr lang="ru-RU" sz="2400" dirty="0">
                <a:latin typeface="Times New Roman" pitchFamily="18" charset="0"/>
                <a:cs typeface="Times New Roman" pitchFamily="18" charset="0"/>
              </a:rPr>
              <a:t> кристалл </a:t>
            </a:r>
            <a:r>
              <a:rPr lang="ru-RU" sz="2400" dirty="0" err="1">
                <a:latin typeface="Times New Roman" pitchFamily="18" charset="0"/>
                <a:cs typeface="Times New Roman" pitchFamily="18" charset="0"/>
              </a:rPr>
              <a:t>түрінде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болса</a:t>
            </a:r>
            <a:r>
              <a:rPr lang="ru-RU" sz="2400" dirty="0">
                <a:latin typeface="Times New Roman" pitchFamily="18" charset="0"/>
                <a:cs typeface="Times New Roman" pitchFamily="18" charset="0"/>
              </a:rPr>
              <a:t>, оны тау </a:t>
            </a:r>
            <a:r>
              <a:rPr lang="ru-RU" sz="2400" dirty="0" err="1">
                <a:latin typeface="Times New Roman" pitchFamily="18" charset="0"/>
                <a:cs typeface="Times New Roman" pitchFamily="18" charset="0"/>
              </a:rPr>
              <a:t>хрусталі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немесе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сутас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атайды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Темір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тотығын</a:t>
            </a:r>
            <a:r>
              <a:rPr lang="ru-RU" sz="2400" dirty="0">
                <a:latin typeface="Times New Roman" pitchFamily="18" charset="0"/>
                <a:cs typeface="Times New Roman" pitchFamily="18" charset="0"/>
              </a:rPr>
              <a:t> магнетит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атайды</a:t>
            </a:r>
            <a:r>
              <a:rPr lang="ru-RU" sz="2400" dirty="0">
                <a:latin typeface="Times New Roman" pitchFamily="18" charset="0"/>
                <a:cs typeface="Times New Roman" pitchFamily="18" charset="0"/>
              </a:rPr>
              <a:t> (Ғе3</a:t>
            </a:r>
            <a:r>
              <a:rPr lang="en-US" sz="2400" dirty="0" smtClean="0">
                <a:latin typeface="Times New Roman" pitchFamily="18" charset="0"/>
                <a:cs typeface="Times New Roman" pitchFamily="18" charset="0"/>
              </a:rPr>
              <a:t>O4)</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Оның</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сегіз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формада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кристалы</a:t>
            </a:r>
            <a:r>
              <a:rPr lang="ru-RU" sz="2400" dirty="0">
                <a:latin typeface="Times New Roman" pitchFamily="18" charset="0"/>
                <a:cs typeface="Times New Roman" pitchFamily="18" charset="0"/>
              </a:rPr>
              <a:t> он </a:t>
            </a:r>
            <a:r>
              <a:rPr lang="ru-RU" sz="2400" dirty="0" err="1">
                <a:latin typeface="Times New Roman" pitchFamily="18" charset="0"/>
                <a:cs typeface="Times New Roman" pitchFamily="18" charset="0"/>
              </a:rPr>
              <a:t>екі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a:t>
            </a:r>
            <a:r>
              <a:rPr lang="ru-RU" sz="2400" dirty="0">
                <a:latin typeface="Times New Roman" pitchFamily="18" charset="0"/>
                <a:cs typeface="Times New Roman" pitchFamily="18" charset="0"/>
              </a:rPr>
              <a:t> ты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4111577524"/>
      </p:ext>
    </p:extLst>
  </p:cSld>
  <p:clrMapOvr>
    <a:masterClrMapping/>
  </p:clrMapOvr>
  <p:transition spd="slow">
    <p:wheel spokes="2"/>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3" y="3933056"/>
            <a:ext cx="3360373"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620688"/>
            <a:ext cx="3095625" cy="292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919162"/>
            <a:ext cx="365760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77536"/>
      </p:ext>
    </p:extLst>
  </p:cSld>
  <p:clrMapOvr>
    <a:masterClrMapping/>
  </p:clrMapOvr>
  <p:transition spd="slow">
    <p:wheel spokes="2"/>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04664"/>
            <a:ext cx="8352928" cy="5199856"/>
          </a:xfrm>
        </p:spPr>
        <p:txBody>
          <a:bodyPr/>
          <a:lstStyle/>
          <a:p>
            <a:pPr marL="0" indent="354013" algn="just"/>
            <a:r>
              <a:rPr lang="ru-RU" sz="2400" dirty="0" err="1">
                <a:latin typeface="Times New Roman" pitchFamily="18" charset="0"/>
                <a:cs typeface="Times New Roman" pitchFamily="18" charset="0"/>
              </a:rPr>
              <a:t>Сонымен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қатты</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заттарды</a:t>
            </a:r>
            <a:r>
              <a:rPr lang="ru-RU" sz="2400" dirty="0" smtClean="0">
                <a:latin typeface="Times New Roman" pitchFamily="18" charset="0"/>
                <a:cs typeface="Times New Roman" pitchFamily="18" charset="0"/>
              </a:rPr>
              <a:t> </a:t>
            </a:r>
            <a:r>
              <a:rPr lang="ru-RU" sz="2400" dirty="0">
                <a:solidFill>
                  <a:srgbClr val="C00000"/>
                </a:solidFill>
                <a:latin typeface="Times New Roman" pitchFamily="18" charset="0"/>
                <a:cs typeface="Times New Roman" pitchFamily="18" charset="0"/>
              </a:rPr>
              <a:t>кристалл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атайды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Ежелгі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заманда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гректер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мұзды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кристаллос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дейді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екен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мөлдір</a:t>
            </a:r>
            <a:r>
              <a:rPr lang="ru-RU" sz="2400" dirty="0">
                <a:latin typeface="Times New Roman" pitchFamily="18" charset="0"/>
                <a:cs typeface="Times New Roman" pitchFamily="18" charset="0"/>
              </a:rPr>
              <a:t> кварц </a:t>
            </a:r>
            <a:r>
              <a:rPr lang="ru-RU" sz="2400" dirty="0" err="1">
                <a:latin typeface="Times New Roman" pitchFamily="18" charset="0"/>
                <a:cs typeface="Times New Roman" pitchFamily="18" charset="0"/>
              </a:rPr>
              <a:t>кристалдарын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мұздың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тасқа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айналған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түсінеді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Сондықтан</a:t>
            </a:r>
            <a:r>
              <a:rPr lang="ru-RU" sz="2400" dirty="0">
                <a:latin typeface="Times New Roman" pitchFamily="18" charset="0"/>
                <a:cs typeface="Times New Roman" pitchFamily="18" charset="0"/>
              </a:rPr>
              <a:t> кварц та «</a:t>
            </a:r>
            <a:r>
              <a:rPr lang="ru-RU" sz="2400" dirty="0" err="1">
                <a:latin typeface="Times New Roman" pitchFamily="18" charset="0"/>
                <a:cs typeface="Times New Roman" pitchFamily="18" charset="0"/>
              </a:rPr>
              <a:t>кристаллос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заттардыд</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бәрін</a:t>
            </a:r>
            <a:r>
              <a:rPr lang="ru-RU" sz="2400" dirty="0">
                <a:latin typeface="Times New Roman" pitchFamily="18" charset="0"/>
                <a:cs typeface="Times New Roman" pitchFamily="18" charset="0"/>
              </a:rPr>
              <a:t> де кристалл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кеткен</a:t>
            </a:r>
            <a:r>
              <a:rPr lang="ru-RU" sz="2400" dirty="0">
                <a:latin typeface="Times New Roman" pitchFamily="18" charset="0"/>
                <a:cs typeface="Times New Roman" pitchFamily="18" charset="0"/>
              </a:rPr>
              <a:t>. Хрусталь </a:t>
            </a:r>
            <a:r>
              <a:rPr lang="ru-RU" sz="2400" dirty="0" err="1">
                <a:latin typeface="Times New Roman" pitchFamily="18" charset="0"/>
                <a:cs typeface="Times New Roman" pitchFamily="18" charset="0"/>
              </a:rPr>
              <a:t>деген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сездің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езі</a:t>
            </a:r>
            <a:r>
              <a:rPr lang="ru-RU" sz="2400" dirty="0">
                <a:latin typeface="Times New Roman" pitchFamily="18" charset="0"/>
                <a:cs typeface="Times New Roman" pitchFamily="18" charset="0"/>
              </a:rPr>
              <a:t> де </a:t>
            </a:r>
            <a:r>
              <a:rPr lang="ru-RU" sz="2400" dirty="0" err="1">
                <a:latin typeface="Times New Roman" pitchFamily="18" charset="0"/>
                <a:cs typeface="Times New Roman" pitchFamily="18" charset="0"/>
              </a:rPr>
              <a:t>сол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ескіше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кристаллос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сөзден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шыққан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қабаттарындағы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тастарды</a:t>
            </a:r>
            <a:r>
              <a:rPr lang="ru-RU" sz="2400" dirty="0">
                <a:latin typeface="Times New Roman" pitchFamily="18" charset="0"/>
                <a:cs typeface="Times New Roman" pitchFamily="18" charset="0"/>
              </a:rPr>
              <a:t> қ </a:t>
            </a:r>
            <a:r>
              <a:rPr lang="ru-RU" sz="2400" dirty="0" err="1">
                <a:latin typeface="Times New Roman" pitchFamily="18" charset="0"/>
                <a:cs typeface="Times New Roman" pitchFamily="18" charset="0"/>
              </a:rPr>
              <a:t>ұрайтын</a:t>
            </a:r>
            <a:r>
              <a:rPr lang="ru-RU" sz="2400" dirty="0">
                <a:latin typeface="Times New Roman" pitchFamily="18" charset="0"/>
                <a:cs typeface="Times New Roman" pitchFamily="18" charset="0"/>
              </a:rPr>
              <a:t> минерал </a:t>
            </a:r>
            <a:r>
              <a:rPr lang="ru-RU" sz="2400" dirty="0" err="1">
                <a:latin typeface="Times New Roman" pitchFamily="18" charset="0"/>
                <a:cs typeface="Times New Roman" pitchFamily="18" charset="0"/>
              </a:rPr>
              <a:t>заттардың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көпшілігі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кезедеседі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ірі</a:t>
            </a:r>
            <a:r>
              <a:rPr lang="ru-RU" sz="2400" dirty="0">
                <a:latin typeface="Times New Roman" pitchFamily="18" charset="0"/>
                <a:cs typeface="Times New Roman" pitchFamily="18" charset="0"/>
              </a:rPr>
              <a:t> де, </a:t>
            </a:r>
            <a:r>
              <a:rPr lang="ru-RU" sz="2400" dirty="0" err="1">
                <a:latin typeface="Times New Roman" pitchFamily="18" charset="0"/>
                <a:cs typeface="Times New Roman" pitchFamily="18" charset="0"/>
              </a:rPr>
              <a:t>ұсақ</a:t>
            </a:r>
            <a:r>
              <a:rPr lang="ru-RU" sz="2400" dirty="0">
                <a:latin typeface="Times New Roman" pitchFamily="18" charset="0"/>
                <a:cs typeface="Times New Roman" pitchFamily="18" charset="0"/>
              </a:rPr>
              <a:t> та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Мысалы</a:t>
            </a:r>
            <a:r>
              <a:rPr lang="ru-RU" sz="2400" dirty="0">
                <a:latin typeface="Times New Roman" pitchFamily="18" charset="0"/>
                <a:cs typeface="Times New Roman" pitchFamily="18" charset="0"/>
              </a:rPr>
              <a:t>, тау </a:t>
            </a:r>
            <a:r>
              <a:rPr lang="ru-RU" sz="2400" dirty="0" err="1">
                <a:latin typeface="Times New Roman" pitchFamily="18" charset="0"/>
                <a:cs typeface="Times New Roman" pitchFamily="18" charset="0"/>
              </a:rPr>
              <a:t>хрусталінің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кейде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кісі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бойындай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Кварцтың</a:t>
            </a:r>
            <a:r>
              <a:rPr lang="ru-RU" sz="2400" dirty="0">
                <a:latin typeface="Times New Roman" pitchFamily="18" charset="0"/>
                <a:cs typeface="Times New Roman" pitchFamily="18" charset="0"/>
              </a:rPr>
              <a:t> осы </a:t>
            </a:r>
            <a:r>
              <a:rPr lang="ru-RU" sz="2400" dirty="0" err="1">
                <a:latin typeface="Times New Roman" pitchFamily="18" charset="0"/>
                <a:cs typeface="Times New Roman" pitchFamily="18" charset="0"/>
              </a:rPr>
              <a:t>сияқты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кристалдары</a:t>
            </a:r>
            <a:r>
              <a:rPr lang="ru-RU" sz="2400" dirty="0">
                <a:latin typeface="Times New Roman" pitchFamily="18" charset="0"/>
                <a:cs typeface="Times New Roman" pitchFamily="18" charset="0"/>
              </a:rPr>
              <a:t> Москва мен Петербург </a:t>
            </a:r>
            <a:r>
              <a:rPr lang="ru-RU" sz="2400" dirty="0" err="1">
                <a:latin typeface="Times New Roman" pitchFamily="18" charset="0"/>
                <a:cs typeface="Times New Roman" pitchFamily="18" charset="0"/>
              </a:rPr>
              <a:t>музейлерінде</a:t>
            </a:r>
            <a:r>
              <a:rPr lang="ru-RU" sz="2400" dirty="0">
                <a:latin typeface="Times New Roman" pitchFamily="18" charset="0"/>
                <a:cs typeface="Times New Roman" pitchFamily="18" charset="0"/>
              </a:rPr>
              <a:t> бар. 1945 </a:t>
            </a:r>
            <a:r>
              <a:rPr lang="ru-RU" sz="2400" dirty="0" err="1">
                <a:latin typeface="Times New Roman" pitchFamily="18" charset="0"/>
                <a:cs typeface="Times New Roman" pitchFamily="18" charset="0"/>
              </a:rPr>
              <a:t>жылдың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жазында</a:t>
            </a:r>
            <a:r>
              <a:rPr lang="ru-RU" sz="2400" dirty="0">
                <a:latin typeface="Times New Roman" pitchFamily="18" charset="0"/>
                <a:cs typeface="Times New Roman" pitchFamily="18" charset="0"/>
              </a:rPr>
              <a:t> Волынь </a:t>
            </a:r>
            <a:r>
              <a:rPr lang="ru-RU" sz="2400" dirty="0" err="1">
                <a:latin typeface="Times New Roman" pitchFamily="18" charset="0"/>
                <a:cs typeface="Times New Roman" pitchFamily="18" charset="0"/>
              </a:rPr>
              <a:t>маңынан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табылған</a:t>
            </a:r>
            <a:r>
              <a:rPr lang="ru-RU" sz="2400" dirty="0">
                <a:latin typeface="Times New Roman" pitchFamily="18" charset="0"/>
                <a:cs typeface="Times New Roman" pitchFamily="18" charset="0"/>
              </a:rPr>
              <a:t> кварц </a:t>
            </a:r>
            <a:r>
              <a:rPr lang="ru-RU" sz="2400" dirty="0" err="1">
                <a:latin typeface="Times New Roman" pitchFamily="18" charset="0"/>
                <a:cs typeface="Times New Roman" pitchFamily="18" charset="0"/>
              </a:rPr>
              <a:t>кристалының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ұзындығы</a:t>
            </a:r>
            <a:r>
              <a:rPr lang="ru-RU" sz="2400" dirty="0">
                <a:latin typeface="Times New Roman" pitchFamily="18" charset="0"/>
                <a:cs typeface="Times New Roman" pitchFamily="18" charset="0"/>
              </a:rPr>
              <a:t> 2,7 м, </a:t>
            </a:r>
            <a:r>
              <a:rPr lang="ru-RU" sz="2400" dirty="0" err="1">
                <a:latin typeface="Times New Roman" pitchFamily="18" charset="0"/>
                <a:cs typeface="Times New Roman" pitchFamily="18" charset="0"/>
              </a:rPr>
              <a:t>көлденеңі</a:t>
            </a:r>
            <a:r>
              <a:rPr lang="ru-RU" sz="2400" dirty="0">
                <a:latin typeface="Times New Roman" pitchFamily="18" charset="0"/>
                <a:cs typeface="Times New Roman" pitchFamily="18" charset="0"/>
              </a:rPr>
              <a:t> 1,5 м </a:t>
            </a:r>
            <a:r>
              <a:rPr lang="ru-RU" sz="2400" dirty="0" err="1">
                <a:latin typeface="Times New Roman" pitchFamily="18" charset="0"/>
                <a:cs typeface="Times New Roman" pitchFamily="18" charset="0"/>
              </a:rPr>
              <a:t>болды</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335247732"/>
      </p:ext>
    </p:extLst>
  </p:cSld>
  <p:clrMapOvr>
    <a:masterClrMapping/>
  </p:clrMapOvr>
  <p:transition spd="slow">
    <p:wheel spokes="2"/>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0"/>
            <a:ext cx="8260382" cy="2924944"/>
          </a:xfrm>
        </p:spPr>
        <p:txBody>
          <a:bodyPr/>
          <a:lstStyle/>
          <a:p>
            <a:pPr marL="0" indent="354013" algn="just"/>
            <a:r>
              <a:rPr lang="ru-RU" sz="2400" dirty="0" err="1">
                <a:latin typeface="Times New Roman" pitchFamily="18" charset="0"/>
                <a:cs typeface="Times New Roman" pitchFamily="18" charset="0"/>
              </a:rPr>
              <a:t>Дүние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жүзіндегі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ірі</a:t>
            </a:r>
            <a:r>
              <a:rPr lang="ru-RU" sz="2400" dirty="0">
                <a:latin typeface="Times New Roman" pitchFamily="18" charset="0"/>
                <a:cs typeface="Times New Roman" pitchFamily="18" charset="0"/>
              </a:rPr>
              <a:t> кристалл — </a:t>
            </a:r>
            <a:r>
              <a:rPr lang="ru-RU" sz="2400" dirty="0" err="1">
                <a:latin typeface="Times New Roman" pitchFamily="18" charset="0"/>
                <a:cs typeface="Times New Roman" pitchFamily="18" charset="0"/>
              </a:rPr>
              <a:t>Бразилиядан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табылған</a:t>
            </a:r>
            <a:r>
              <a:rPr lang="ru-RU" sz="2400" dirty="0">
                <a:latin typeface="Times New Roman" pitchFamily="18" charset="0"/>
                <a:cs typeface="Times New Roman" pitchFamily="18" charset="0"/>
              </a:rPr>
              <a:t> кварц, </a:t>
            </a:r>
            <a:r>
              <a:rPr lang="ru-RU" sz="2400" dirty="0" err="1">
                <a:latin typeface="Times New Roman" pitchFamily="18" charset="0"/>
                <a:cs typeface="Times New Roman" pitchFamily="18" charset="0"/>
              </a:rPr>
              <a:t>оныд</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салмағы</a:t>
            </a:r>
            <a:r>
              <a:rPr lang="ru-RU" sz="2400" dirty="0">
                <a:latin typeface="Times New Roman" pitchFamily="18" charset="0"/>
                <a:cs typeface="Times New Roman" pitchFamily="18" charset="0"/>
              </a:rPr>
              <a:t> 40 </a:t>
            </a:r>
            <a:r>
              <a:rPr lang="ru-RU" sz="2400" dirty="0" err="1">
                <a:latin typeface="Times New Roman" pitchFamily="18" charset="0"/>
                <a:cs typeface="Times New Roman" pitchFamily="18" charset="0"/>
              </a:rPr>
              <a:t>тоннадай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сияқты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әрине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сирек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кездеседі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көбінесе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майда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кепшілігін</a:t>
            </a:r>
            <a:r>
              <a:rPr lang="ru-RU" sz="2400" dirty="0">
                <a:latin typeface="Times New Roman" pitchFamily="18" charset="0"/>
                <a:cs typeface="Times New Roman" pitchFamily="18" charset="0"/>
              </a:rPr>
              <a:t> тек микроскоп </a:t>
            </a:r>
            <a:r>
              <a:rPr lang="ru-RU" sz="2400" dirty="0" err="1">
                <a:latin typeface="Times New Roman" pitchFamily="18" charset="0"/>
                <a:cs typeface="Times New Roman" pitchFamily="18" charset="0"/>
              </a:rPr>
              <a:t>арқылы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ғана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көруге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2606854"/>
            <a:ext cx="3867894" cy="3438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39552" y="2569837"/>
            <a:ext cx="4104456" cy="2308324"/>
          </a:xfrm>
          <a:prstGeom prst="rect">
            <a:avLst/>
          </a:prstGeom>
        </p:spPr>
        <p:txBody>
          <a:bodyPr wrap="square">
            <a:spAutoFit/>
          </a:bodyPr>
          <a:lstStyle/>
          <a:p>
            <a:pPr indent="354013" algn="just"/>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жақтары</a:t>
            </a:r>
            <a:r>
              <a:rPr lang="ru-RU" sz="2400" dirty="0">
                <a:latin typeface="Times New Roman" pitchFamily="18" charset="0"/>
                <a:cs typeface="Times New Roman" pitchFamily="18" charset="0"/>
              </a:rPr>
              <a:t> теп-</a:t>
            </a:r>
            <a:r>
              <a:rPr lang="ru-RU" sz="2400" dirty="0" err="1">
                <a:latin typeface="Times New Roman" pitchFamily="18" charset="0"/>
                <a:cs typeface="Times New Roman" pitchFamily="18" charset="0"/>
              </a:rPr>
              <a:t>тегіс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жазықтардан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тұрады</a:t>
            </a:r>
            <a:r>
              <a:rPr lang="ru-RU" sz="2400" dirty="0">
                <a:latin typeface="Times New Roman" pitchFamily="18" charset="0"/>
                <a:cs typeface="Times New Roman" pitchFamily="18" charset="0"/>
              </a:rPr>
              <a:t>. Оны </a:t>
            </a:r>
            <a:r>
              <a:rPr lang="ru-RU" sz="2400" dirty="0" err="1">
                <a:latin typeface="Times New Roman" pitchFamily="18" charset="0"/>
                <a:cs typeface="Times New Roman" pitchFamily="18" charset="0"/>
              </a:rPr>
              <a:t>ешкім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қайраған</a:t>
            </a:r>
            <a:r>
              <a:rPr lang="ru-RU" sz="2400" dirty="0">
                <a:latin typeface="Times New Roman" pitchFamily="18" charset="0"/>
                <a:cs typeface="Times New Roman" pitchFamily="18" charset="0"/>
              </a:rPr>
              <a:t> да, </a:t>
            </a:r>
            <a:r>
              <a:rPr lang="ru-RU" sz="2400" dirty="0" err="1">
                <a:latin typeface="Times New Roman" pitchFamily="18" charset="0"/>
                <a:cs typeface="Times New Roman" pitchFamily="18" charset="0"/>
              </a:rPr>
              <a:t>өңдеген</a:t>
            </a:r>
            <a:r>
              <a:rPr lang="ru-RU" sz="2400" dirty="0">
                <a:latin typeface="Times New Roman" pitchFamily="18" charset="0"/>
                <a:cs typeface="Times New Roman" pitchFamily="18" charset="0"/>
              </a:rPr>
              <a:t> де </a:t>
            </a:r>
            <a:r>
              <a:rPr lang="ru-RU" sz="2400" dirty="0" err="1">
                <a:latin typeface="Times New Roman" pitchFamily="18" charset="0"/>
                <a:cs typeface="Times New Roman" pitchFamily="18" charset="0"/>
              </a:rPr>
              <a:t>жоқ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қалпында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жаратылыс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жағдайында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түзілген</a:t>
            </a:r>
            <a:r>
              <a:rPr lang="ru-RU" sz="2400" dirty="0">
                <a:latin typeface="Times New Roman" pitchFamily="18" charset="0"/>
                <a:cs typeface="Times New Roman" pitchFamily="18" charset="0"/>
              </a:rPr>
              <a:t>. </a:t>
            </a:r>
          </a:p>
        </p:txBody>
      </p:sp>
    </p:spTree>
    <p:extLst>
      <p:ext uri="{BB962C8B-B14F-4D97-AF65-F5344CB8AC3E}">
        <p14:creationId xmlns:p14="http://schemas.microsoft.com/office/powerpoint/2010/main" val="3467802212"/>
      </p:ext>
    </p:extLst>
  </p:cSld>
  <p:clrMapOvr>
    <a:masterClrMapping/>
  </p:clrMapOvr>
  <p:transition spd="slow">
    <p:wheel spokes="2"/>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0688" y="302359"/>
            <a:ext cx="8208912" cy="4154984"/>
          </a:xfrm>
          <a:prstGeom prst="rect">
            <a:avLst/>
          </a:prstGeom>
        </p:spPr>
        <p:txBody>
          <a:bodyPr wrap="square">
            <a:spAutoFit/>
          </a:bodyPr>
          <a:lstStyle/>
          <a:p>
            <a:pPr indent="354013" algn="just"/>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айналасын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қоршаған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жазықтар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жазық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a:t>
            </a:r>
            <a:r>
              <a:rPr lang="ru-RU" sz="2400" dirty="0">
                <a:latin typeface="Times New Roman" pitchFamily="18" charset="0"/>
                <a:cs typeface="Times New Roman" pitchFamily="18" charset="0"/>
              </a:rPr>
              <a:t> ара </a:t>
            </a:r>
            <a:r>
              <a:rPr lang="ru-RU" sz="2400" dirty="0" err="1">
                <a:latin typeface="Times New Roman" pitchFamily="18" charset="0"/>
                <a:cs typeface="Times New Roman" pitchFamily="18" charset="0"/>
              </a:rPr>
              <a:t>түйіскен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түзу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сызықтары</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қыры</a:t>
            </a:r>
            <a:r>
              <a:rPr lang="ru-RU" sz="2400" dirty="0">
                <a:latin typeface="Times New Roman" pitchFamily="18" charset="0"/>
                <a:cs typeface="Times New Roman" pitchFamily="18" charset="0"/>
              </a:rPr>
              <a:t>, ал </a:t>
            </a:r>
            <a:r>
              <a:rPr lang="ru-RU" sz="2400" dirty="0" err="1">
                <a:latin typeface="Times New Roman" pitchFamily="18" charset="0"/>
                <a:cs typeface="Times New Roman" pitchFamily="18" charset="0"/>
              </a:rPr>
              <a:t>қырлардын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түйіскен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сыртқы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формасындағы</a:t>
            </a:r>
            <a:r>
              <a:rPr lang="ru-RU" sz="2400" dirty="0">
                <a:latin typeface="Times New Roman" pitchFamily="18" charset="0"/>
                <a:cs typeface="Times New Roman" pitchFamily="18" charset="0"/>
              </a:rPr>
              <a:t> осы </a:t>
            </a:r>
            <a:r>
              <a:rPr lang="ru-RU" sz="2400" dirty="0" err="1">
                <a:latin typeface="Times New Roman" pitchFamily="18" charset="0"/>
                <a:cs typeface="Times New Roman" pitchFamily="18" charset="0"/>
              </a:rPr>
              <a:t>үш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мүшесі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a:t>
            </a:r>
            <a:r>
              <a:rPr lang="ru-RU" sz="2400" dirty="0">
                <a:latin typeface="Times New Roman" pitchFamily="18" charset="0"/>
                <a:cs typeface="Times New Roman" pitchFamily="18" charset="0"/>
              </a:rPr>
              <a:t> ара </a:t>
            </a:r>
            <a:r>
              <a:rPr lang="ru-RU" sz="2400" dirty="0" err="1">
                <a:latin typeface="Times New Roman" pitchFamily="18" charset="0"/>
                <a:cs typeface="Times New Roman" pitchFamily="18" charset="0"/>
              </a:rPr>
              <a:t>мына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түрде</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байланысады</a:t>
            </a:r>
            <a:r>
              <a:rPr lang="ru-RU" sz="2400" dirty="0" smtClean="0">
                <a:latin typeface="Times New Roman" pitchFamily="18" charset="0"/>
                <a:cs typeface="Times New Roman" pitchFamily="18" charset="0"/>
              </a:rPr>
              <a:t> (Эйлер </a:t>
            </a:r>
            <a:r>
              <a:rPr lang="ru-RU" sz="2400" dirty="0" err="1">
                <a:latin typeface="Times New Roman" pitchFamily="18" charset="0"/>
                <a:cs typeface="Times New Roman" pitchFamily="18" charset="0"/>
              </a:rPr>
              <a:t>заңы</a:t>
            </a:r>
            <a:r>
              <a:rPr lang="ru-RU" sz="2400" dirty="0">
                <a:latin typeface="Times New Roman" pitchFamily="18" charset="0"/>
                <a:cs typeface="Times New Roman" pitchFamily="18" charset="0"/>
              </a:rPr>
              <a:t>):</a:t>
            </a:r>
          </a:p>
          <a:p>
            <a:pPr indent="354013" algn="just"/>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ж+б</a:t>
            </a:r>
            <a:r>
              <a:rPr lang="ru-RU" sz="2400" dirty="0">
                <a:latin typeface="Times New Roman" pitchFamily="18" charset="0"/>
                <a:cs typeface="Times New Roman" pitchFamily="18" charset="0"/>
              </a:rPr>
              <a:t> = қ + 2, </a:t>
            </a:r>
            <a:r>
              <a:rPr lang="ru-RU" sz="2400" dirty="0" err="1" smtClean="0">
                <a:latin typeface="Times New Roman" pitchFamily="18" charset="0"/>
                <a:cs typeface="Times New Roman" pitchFamily="18" charset="0"/>
              </a:rPr>
              <a:t>мұндағы</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ж </a:t>
            </a:r>
            <a:r>
              <a:rPr lang="ru-RU" sz="2400" dirty="0">
                <a:latin typeface="Times New Roman" pitchFamily="18" charset="0"/>
                <a:cs typeface="Times New Roman" pitchFamily="18" charset="0"/>
              </a:rPr>
              <a:t>— кристалл </a:t>
            </a:r>
            <a:r>
              <a:rPr lang="ru-RU" sz="2400" dirty="0" err="1">
                <a:latin typeface="Times New Roman" pitchFamily="18" charset="0"/>
                <a:cs typeface="Times New Roman" pitchFamily="18" charset="0"/>
              </a:rPr>
              <a:t>жағының</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саны, б </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бұрышының</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саны, қ </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қырының</a:t>
            </a:r>
            <a:r>
              <a:rPr lang="ru-RU" sz="2400" dirty="0">
                <a:latin typeface="Times New Roman" pitchFamily="18" charset="0"/>
                <a:cs typeface="Times New Roman" pitchFamily="18" charset="0"/>
              </a:rPr>
              <a:t> саны.</a:t>
            </a:r>
          </a:p>
          <a:p>
            <a:pPr indent="354013" algn="just"/>
            <a:r>
              <a:rPr lang="ru-RU" sz="2400" dirty="0" err="1" smtClean="0">
                <a:latin typeface="Times New Roman" pitchFamily="18" charset="0"/>
                <a:cs typeface="Times New Roman" pitchFamily="18" charset="0"/>
              </a:rPr>
              <a:t>Мысалы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кубтың</a:t>
            </a:r>
            <a:r>
              <a:rPr lang="ru-RU" sz="2400" dirty="0">
                <a:latin typeface="Times New Roman" pitchFamily="18" charset="0"/>
                <a:cs typeface="Times New Roman" pitchFamily="18" charset="0"/>
              </a:rPr>
              <a:t> 6 </a:t>
            </a:r>
            <a:r>
              <a:rPr lang="ru-RU" sz="2400" dirty="0" err="1">
                <a:latin typeface="Times New Roman" pitchFamily="18" charset="0"/>
                <a:cs typeface="Times New Roman" pitchFamily="18" charset="0"/>
              </a:rPr>
              <a:t>жағы</a:t>
            </a:r>
            <a:r>
              <a:rPr lang="ru-RU" sz="2400" dirty="0">
                <a:latin typeface="Times New Roman" pitchFamily="18" charset="0"/>
                <a:cs typeface="Times New Roman" pitchFamily="18" charset="0"/>
              </a:rPr>
              <a:t>, 8 </a:t>
            </a:r>
            <a:r>
              <a:rPr lang="ru-RU" sz="2400" dirty="0" err="1">
                <a:latin typeface="Times New Roman" pitchFamily="18" charset="0"/>
                <a:cs typeface="Times New Roman" pitchFamily="18" charset="0"/>
              </a:rPr>
              <a:t>бұрышы</a:t>
            </a:r>
            <a:r>
              <a:rPr lang="ru-RU" sz="2400" dirty="0">
                <a:latin typeface="Times New Roman" pitchFamily="18" charset="0"/>
                <a:cs typeface="Times New Roman" pitchFamily="18" charset="0"/>
              </a:rPr>
              <a:t>, 12 </a:t>
            </a:r>
            <a:r>
              <a:rPr lang="ru-RU" sz="2400" dirty="0" err="1">
                <a:latin typeface="Times New Roman" pitchFamily="18" charset="0"/>
                <a:cs typeface="Times New Roman" pitchFamily="18" charset="0"/>
              </a:rPr>
              <a:t>қыры</a:t>
            </a:r>
            <a:r>
              <a:rPr lang="ru-RU" sz="2400" dirty="0">
                <a:latin typeface="Times New Roman" pitchFamily="18" charset="0"/>
                <a:cs typeface="Times New Roman" pitchFamily="18" charset="0"/>
              </a:rPr>
              <a:t> бар. </a:t>
            </a:r>
            <a:r>
              <a:rPr lang="ru-RU" sz="2400" dirty="0" err="1">
                <a:latin typeface="Times New Roman" pitchFamily="18" charset="0"/>
                <a:cs typeface="Times New Roman" pitchFamily="18" charset="0"/>
              </a:rPr>
              <a:t>Демек</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6+8=12+2=14</a:t>
            </a:r>
            <a:r>
              <a:rPr lang="ru-RU" sz="2400" dirty="0">
                <a:latin typeface="Times New Roman" pitchFamily="18" charset="0"/>
                <a:cs typeface="Times New Roman" pitchFamily="18" charset="0"/>
              </a:rPr>
              <a:t>. Осы </a:t>
            </a:r>
            <a:r>
              <a:rPr lang="ru-RU" sz="2400" dirty="0" err="1">
                <a:latin typeface="Times New Roman" pitchFamily="18" charset="0"/>
                <a:cs typeface="Times New Roman" pitchFamily="18" charset="0"/>
              </a:rPr>
              <a:t>ереже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бойынша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есептеуге</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болады</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30879532"/>
      </p:ext>
    </p:extLst>
  </p:cSld>
  <p:clrMapOvr>
    <a:masterClrMapping/>
  </p:clrMapOvr>
  <p:transition spd="slow">
    <p:wheel spokes="2"/>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Box 2"/>
          <p:cNvSpPr txBox="1">
            <a:spLocks noChangeArrowheads="1"/>
          </p:cNvSpPr>
          <p:nvPr/>
        </p:nvSpPr>
        <p:spPr bwMode="auto">
          <a:xfrm>
            <a:off x="395536" y="404664"/>
            <a:ext cx="8280920" cy="1569660"/>
          </a:xfrm>
          <a:prstGeom prst="rect">
            <a:avLst/>
          </a:prstGeom>
          <a:noFill/>
          <a:ln w="9525">
            <a:noFill/>
            <a:miter lim="800000"/>
            <a:headEnd/>
            <a:tailEnd/>
          </a:ln>
        </p:spPr>
        <p:txBody>
          <a:bodyPr wrap="square">
            <a:spAutoFit/>
          </a:bodyPr>
          <a:lstStyle/>
          <a:p>
            <a:pPr indent="354013" algn="just"/>
            <a:r>
              <a:rPr lang="kk-KZ" sz="2400" b="1" i="1" dirty="0" smtClean="0">
                <a:solidFill>
                  <a:srgbClr val="C00000"/>
                </a:solidFill>
                <a:latin typeface="Times New Roman" pitchFamily="18" charset="0"/>
                <a:cs typeface="Times New Roman" pitchFamily="18" charset="0"/>
              </a:rPr>
              <a:t>Кристалдар </a:t>
            </a:r>
            <a:r>
              <a:rPr lang="kk-KZ" sz="2400" dirty="0" smtClean="0">
                <a:latin typeface="Times New Roman" pitchFamily="18" charset="0"/>
                <a:cs typeface="Times New Roman" pitchFamily="18" charset="0"/>
              </a:rPr>
              <a:t>(</a:t>
            </a:r>
            <a:r>
              <a:rPr lang="kk-KZ" sz="2400" dirty="0">
                <a:latin typeface="Times New Roman" pitchFamily="18" charset="0"/>
                <a:cs typeface="Times New Roman" pitchFamily="18" charset="0"/>
              </a:rPr>
              <a:t>гр. </a:t>
            </a:r>
            <a:r>
              <a:rPr lang="en-US" sz="2400" dirty="0" err="1">
                <a:latin typeface="Times New Roman" pitchFamily="18" charset="0"/>
                <a:cs typeface="Times New Roman" pitchFamily="18" charset="0"/>
              </a:rPr>
              <a:t>krys-tallos</a:t>
            </a:r>
            <a:r>
              <a:rPr lang="en-US" sz="2400" dirty="0">
                <a:latin typeface="Times New Roman" pitchFamily="18" charset="0"/>
                <a:cs typeface="Times New Roman" pitchFamily="18" charset="0"/>
              </a:rPr>
              <a:t> – </a:t>
            </a:r>
            <a:r>
              <a:rPr lang="kk-KZ" sz="2400" dirty="0">
                <a:latin typeface="Times New Roman" pitchFamily="18" charset="0"/>
                <a:cs typeface="Times New Roman" pitchFamily="18" charset="0"/>
              </a:rPr>
              <a:t>алғашқы мағынасы мұз) – атомдары мен молекулалары кристалдық тор түзетін қатты денелер. Кристалдар қатты денелердің тепе-теңдік күйі болып табылады</a:t>
            </a:r>
            <a:r>
              <a:rPr lang="kk-KZ"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420888"/>
            <a:ext cx="2376263"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67544" y="2274838"/>
            <a:ext cx="5616624" cy="3416320"/>
          </a:xfrm>
          <a:prstGeom prst="rect">
            <a:avLst/>
          </a:prstGeom>
        </p:spPr>
        <p:txBody>
          <a:bodyPr wrap="square">
            <a:spAutoFit/>
          </a:bodyPr>
          <a:lstStyle/>
          <a:p>
            <a:pPr indent="354013" algn="just"/>
            <a:r>
              <a:rPr lang="ru-RU" dirty="0"/>
              <a:t> </a:t>
            </a:r>
            <a:r>
              <a:rPr lang="ru-RU" sz="2400" dirty="0" err="1">
                <a:latin typeface="Times New Roman" pitchFamily="18" charset="0"/>
                <a:cs typeface="Times New Roman" pitchFamily="18" charset="0"/>
              </a:rPr>
              <a:t>Белгілі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термодинамикалық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жағдайда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қысым</a:t>
            </a:r>
            <a:r>
              <a:rPr lang="ru-RU" sz="2400" dirty="0">
                <a:latin typeface="Times New Roman" pitchFamily="18" charset="0"/>
                <a:cs typeface="Times New Roman" pitchFamily="18" charset="0"/>
              </a:rPr>
              <a:t>, температура)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күйде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нақты</a:t>
            </a:r>
            <a:r>
              <a:rPr lang="ru-RU" sz="2400" dirty="0">
                <a:latin typeface="Times New Roman" pitchFamily="18" charset="0"/>
                <a:cs typeface="Times New Roman" pitchFamily="18" charset="0"/>
              </a:rPr>
              <a:t>, тек </a:t>
            </a:r>
            <a:r>
              <a:rPr lang="ru-RU" sz="2400" dirty="0" err="1">
                <a:latin typeface="Times New Roman" pitchFamily="18" charset="0"/>
                <a:cs typeface="Times New Roman" pitchFamily="18" charset="0"/>
              </a:rPr>
              <a:t>өзіне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тән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атомдық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құрылымы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атомдардың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орналасуына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сыртқы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симметриясын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анизотропиялық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қасиеттерін</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бейнелейд</a:t>
            </a:r>
            <a:r>
              <a:rPr lang="kk-KZ" sz="2400" dirty="0" smtClean="0">
                <a:latin typeface="Times New Roman" pitchFamily="18" charset="0"/>
                <a:cs typeface="Times New Roman" pitchFamily="18" charset="0"/>
              </a:rPr>
              <a:t>і.</a:t>
            </a:r>
            <a:endParaRPr lang="ru-RU" sz="2400" dirty="0">
              <a:latin typeface="Times New Roman" pitchFamily="18" charset="0"/>
              <a:cs typeface="Times New Roman" pitchFamily="18" charset="0"/>
            </a:endParaRPr>
          </a:p>
        </p:txBody>
      </p:sp>
    </p:spTree>
  </p:cSld>
  <p:clrMapOvr>
    <a:masterClrMapping/>
  </p:clrMapOvr>
  <p:transition spd="slow">
    <p:wheel spokes="2"/>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88640"/>
            <a:ext cx="8208912" cy="6001643"/>
          </a:xfrm>
          <a:prstGeom prst="rect">
            <a:avLst/>
          </a:prstGeom>
        </p:spPr>
        <p:txBody>
          <a:bodyPr wrap="square">
            <a:spAutoFit/>
          </a:bodyPr>
          <a:lstStyle/>
          <a:p>
            <a:pPr indent="354013" algn="just"/>
            <a:r>
              <a:rPr lang="ru-RU" sz="2400" dirty="0" err="1">
                <a:latin typeface="Times New Roman" pitchFamily="18" charset="0"/>
                <a:cs typeface="Times New Roman" pitchFamily="18" charset="0"/>
              </a:rPr>
              <a:t>Табиғатта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техникада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кездесетін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материалдардың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көпшілігі</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поликристалдар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ретсіз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орналасқан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ұсақ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кристалиттер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көптеген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минералдар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металдар</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қорытпалар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жатады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жеке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түрі</a:t>
            </a:r>
            <a:r>
              <a:rPr lang="ru-RU" sz="2400" dirty="0">
                <a:latin typeface="Times New Roman" pitchFamily="18" charset="0"/>
                <a:cs typeface="Times New Roman" pitchFamily="18" charset="0"/>
              </a:rPr>
              <a:t> монокристалл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Табиғатта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салмағы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жүздеген</a:t>
            </a:r>
            <a:r>
              <a:rPr lang="ru-RU" sz="2400" dirty="0">
                <a:latin typeface="Times New Roman" pitchFamily="18" charset="0"/>
                <a:cs typeface="Times New Roman" pitchFamily="18" charset="0"/>
              </a:rPr>
              <a:t> кг-</a:t>
            </a:r>
            <a:r>
              <a:rPr lang="ru-RU" sz="2400" dirty="0" err="1">
                <a:latin typeface="Times New Roman" pitchFamily="18" charset="0"/>
                <a:cs typeface="Times New Roman" pitchFamily="18" charset="0"/>
              </a:rPr>
              <a:t>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жететін</a:t>
            </a:r>
            <a:r>
              <a:rPr lang="ru-RU" sz="2400" dirty="0">
                <a:latin typeface="Times New Roman" pitchFamily="18" charset="0"/>
                <a:cs typeface="Times New Roman" pitchFamily="18" charset="0"/>
              </a:rPr>
              <a:t> кварц, дала шпаты, флюорит </a:t>
            </a:r>
            <a:r>
              <a:rPr lang="ru-RU" sz="2400" dirty="0" err="1">
                <a:latin typeface="Times New Roman" pitchFamily="18" charset="0"/>
                <a:cs typeface="Times New Roman" pitchFamily="18" charset="0"/>
              </a:rPr>
              <a:t>кристалымен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мөлшері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ұсақ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алмас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кристалы</a:t>
            </a:r>
            <a:r>
              <a:rPr lang="ru-RU" sz="2400" dirty="0">
                <a:latin typeface="Times New Roman" pitchFamily="18" charset="0"/>
                <a:cs typeface="Times New Roman" pitchFamily="18" charset="0"/>
              </a:rPr>
              <a:t> да </a:t>
            </a:r>
            <a:r>
              <a:rPr lang="ru-RU" sz="2400" dirty="0" err="1">
                <a:latin typeface="Times New Roman" pitchFamily="18" charset="0"/>
                <a:cs typeface="Times New Roman" pitchFamily="18" charset="0"/>
              </a:rPr>
              <a:t>кездеседі</a:t>
            </a:r>
            <a:r>
              <a:rPr lang="ru-RU" sz="2400" dirty="0">
                <a:latin typeface="Times New Roman" pitchFamily="18" charset="0"/>
                <a:cs typeface="Times New Roman" pitchFamily="18" charset="0"/>
              </a:rPr>
              <a:t>. Молекула-</a:t>
            </a:r>
            <a:r>
              <a:rPr lang="ru-RU" sz="2400" dirty="0" err="1">
                <a:latin typeface="Times New Roman" pitchFamily="18" charset="0"/>
                <a:cs typeface="Times New Roman" pitchFamily="18" charset="0"/>
              </a:rPr>
              <a:t>кинетикалық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теориядағы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термодинамикалық</a:t>
            </a:r>
            <a:r>
              <a:rPr lang="ru-RU" sz="2400" dirty="0">
                <a:latin typeface="Times New Roman" pitchFamily="18" charset="0"/>
                <a:cs typeface="Times New Roman" pitchFamily="18" charset="0"/>
              </a:rPr>
              <a:t> тепе-</a:t>
            </a:r>
            <a:r>
              <a:rPr lang="ru-RU" sz="2400" dirty="0" err="1">
                <a:latin typeface="Times New Roman" pitchFamily="18" charset="0"/>
                <a:cs typeface="Times New Roman" pitchFamily="18" charset="0"/>
              </a:rPr>
              <a:t>теңдік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жағдайда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өсірілген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пішіні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белгілі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симметриялы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дұрыс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көпжақ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жақтары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жазық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келеді</a:t>
            </a:r>
            <a:r>
              <a:rPr lang="ru-RU" sz="2400" dirty="0">
                <a:latin typeface="Times New Roman" pitchFamily="18" charset="0"/>
                <a:cs typeface="Times New Roman" pitchFamily="18" charset="0"/>
              </a:rPr>
              <a:t> де, </a:t>
            </a:r>
            <a:r>
              <a:rPr lang="ru-RU" sz="2400" dirty="0" err="1">
                <a:latin typeface="Times New Roman" pitchFamily="18" charset="0"/>
                <a:cs typeface="Times New Roman" pitchFamily="18" charset="0"/>
              </a:rPr>
              <a:t>қырлары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түзу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сызық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бойымен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тұрақты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жасай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қиылысады</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яғни</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кристалдану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жақтары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өзіне-өзі</a:t>
            </a:r>
            <a:r>
              <a:rPr lang="ru-RU" sz="2400" dirty="0">
                <a:latin typeface="Times New Roman" pitchFamily="18" charset="0"/>
                <a:cs typeface="Times New Roman" pitchFamily="18" charset="0"/>
              </a:rPr>
              <a:t> параллель </a:t>
            </a:r>
            <a:r>
              <a:rPr lang="ru-RU" sz="2400" dirty="0" err="1">
                <a:latin typeface="Times New Roman" pitchFamily="18" charset="0"/>
                <a:cs typeface="Times New Roman" pitchFamily="18" charset="0"/>
              </a:rPr>
              <a:t>жылжиды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заңдылық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кристаллографияда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тұрақтылық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заңы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аталады</a:t>
            </a:r>
            <a:r>
              <a:rPr lang="ru-RU" sz="2400" dirty="0">
                <a:latin typeface="Times New Roman" pitchFamily="18" charset="0"/>
                <a:cs typeface="Times New Roman" pitchFamily="18" charset="0"/>
              </a:rPr>
              <a:t>.</a:t>
            </a:r>
          </a:p>
        </p:txBody>
      </p:sp>
    </p:spTree>
  </p:cSld>
  <p:clrMapOvr>
    <a:masterClrMapping/>
  </p:clrMapOvr>
  <p:transition spd="slow">
    <p:wheel spokes="2"/>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txBox="1">
            <a:spLocks noGrp="1"/>
          </p:cNvSpPr>
          <p:nvPr>
            <p:ph type="subTitle" idx="4294967295"/>
          </p:nvPr>
        </p:nvSpPr>
        <p:spPr>
          <a:xfrm>
            <a:off x="467544" y="980728"/>
            <a:ext cx="8208912" cy="6463308"/>
          </a:xfrm>
        </p:spPr>
        <p:txBody>
          <a:bodyPr wrap="square" lIns="0" tIns="0" rIns="0" bIns="0" anchor="ctr">
            <a:spAutoFit/>
          </a:bodyPr>
          <a:lstStyle/>
          <a:p>
            <a:pPr marL="0" indent="354013" algn="just" fontAlgn="auto">
              <a:spcAft>
                <a:spcPts val="0"/>
              </a:spcAft>
              <a:buClr>
                <a:schemeClr val="accent3"/>
              </a:buClr>
              <a:buFont typeface="Wingdings 2"/>
              <a:buNone/>
              <a:defRPr/>
            </a:pPr>
            <a:r>
              <a:rPr lang="kk-KZ" sz="2400" dirty="0" smtClean="0">
                <a:solidFill>
                  <a:srgbClr val="000000"/>
                </a:solidFill>
                <a:latin typeface="Times New Roman" pitchFamily="18"/>
              </a:rPr>
              <a:t>Геометриялық </a:t>
            </a:r>
            <a:r>
              <a:rPr lang="kk-KZ" sz="2400" dirty="0">
                <a:solidFill>
                  <a:srgbClr val="000000"/>
                </a:solidFill>
                <a:latin typeface="Times New Roman" pitchFamily="18"/>
              </a:rPr>
              <a:t>кристаллографияның екінші заңы – бүтін сандар заңы кристалдық заттардағы микропериодтылықтың макроскопиялық көрінісі болып табылады. Кристалдық тордың кез келген атомдық жазықтығы координаттық осьтер бағытында тор периодының бүтін сандарымен сипатталады. Кристалдың жақтары симметриялы болады, жақтары мен қырлары бір-бірімен симметрия амалдарының нәтижесінде беттесе алады. Әрбір амал симметрия осіне, жазықтығына не центріне байланысты орындалады. Кристалдық көпжақтар да симметрияның белгілі бір элементтерінің жиынтығымен сипатталады. Симметрияның 32 класы (32 нүктелік тобы) бар. Әрбір класс симметрияның белгілі бір элементтерімен сипатталады. Кристалдық тордың ерекшелігіне қарай кристалдың сыртқы формасы белгілі бір класқа және сингонияға бөлінеді.</a:t>
            </a:r>
          </a:p>
          <a:p>
            <a:pPr marL="274320" indent="-334798" fontAlgn="auto">
              <a:spcAft>
                <a:spcPts val="0"/>
              </a:spcAft>
              <a:buClr>
                <a:schemeClr val="accent3"/>
              </a:buClr>
              <a:buFont typeface="Wingdings 2"/>
              <a:buChar char=""/>
              <a:defRPr/>
            </a:pPr>
            <a:endParaRPr lang="kk-KZ" sz="2400" dirty="0">
              <a:solidFill>
                <a:srgbClr val="00FFFF"/>
              </a:solidFill>
              <a:latin typeface="Times New Roman" pitchFamily="18"/>
            </a:endParaRPr>
          </a:p>
          <a:p>
            <a:pPr marL="274320" indent="-334798" fontAlgn="auto">
              <a:spcAft>
                <a:spcPts val="0"/>
              </a:spcAft>
              <a:buClr>
                <a:schemeClr val="accent3"/>
              </a:buClr>
              <a:buFont typeface="Wingdings 2"/>
              <a:buNone/>
              <a:defRPr/>
            </a:pPr>
            <a:r>
              <a:rPr lang="kk-KZ" dirty="0">
                <a:solidFill>
                  <a:srgbClr val="00DCFF"/>
                </a:solidFill>
                <a:latin typeface="Times New Roman" pitchFamily="18"/>
              </a:rPr>
              <a:t>    </a:t>
            </a:r>
          </a:p>
        </p:txBody>
      </p:sp>
      <p:sp>
        <p:nvSpPr>
          <p:cNvPr id="4" name="Прямоугольник 3"/>
          <p:cNvSpPr/>
          <p:nvPr/>
        </p:nvSpPr>
        <p:spPr>
          <a:xfrm>
            <a:off x="654193" y="0"/>
            <a:ext cx="7920880" cy="954107"/>
          </a:xfrm>
          <a:prstGeom prst="rect">
            <a:avLst/>
          </a:prstGeom>
        </p:spPr>
        <p:txBody>
          <a:bodyPr wrap="square">
            <a:spAutoFit/>
          </a:bodyPr>
          <a:lstStyle/>
          <a:p>
            <a:pPr algn="ctr"/>
            <a:r>
              <a:rPr lang="en-US" sz="2800" b="1" i="1" dirty="0">
                <a:solidFill>
                  <a:srgbClr val="C00000"/>
                </a:solidFill>
                <a:latin typeface="Times New Roman" pitchFamily="18" charset="0"/>
                <a:cs typeface="Times New Roman" pitchFamily="18" charset="0"/>
              </a:rPr>
              <a:t>M</a:t>
            </a:r>
            <a:r>
              <a:rPr lang="ru-RU" sz="2800" b="1" i="1" dirty="0" err="1" smtClean="0">
                <a:solidFill>
                  <a:srgbClr val="C00000"/>
                </a:solidFill>
                <a:latin typeface="Times New Roman" pitchFamily="18" charset="0"/>
                <a:cs typeface="Times New Roman" pitchFamily="18" charset="0"/>
              </a:rPr>
              <a:t>икропериодтылықтың</a:t>
            </a:r>
            <a:r>
              <a:rPr lang="ru-RU" sz="2800" b="1" i="1" dirty="0">
                <a:solidFill>
                  <a:srgbClr val="C00000"/>
                </a:solidFill>
                <a:latin typeface="Times New Roman" pitchFamily="18" charset="0"/>
                <a:cs typeface="Times New Roman" pitchFamily="18" charset="0"/>
              </a:rPr>
              <a:t> </a:t>
            </a:r>
            <a:r>
              <a:rPr lang="ru-RU" sz="2800" b="1" i="1" dirty="0" err="1" smtClean="0">
                <a:solidFill>
                  <a:srgbClr val="C00000"/>
                </a:solidFill>
                <a:latin typeface="Times New Roman" pitchFamily="18" charset="0"/>
                <a:cs typeface="Times New Roman" pitchFamily="18" charset="0"/>
              </a:rPr>
              <a:t>макроскопиялық</a:t>
            </a:r>
            <a:r>
              <a:rPr lang="ru-RU" sz="2800" b="1" i="1" dirty="0" smtClean="0">
                <a:solidFill>
                  <a:srgbClr val="C00000"/>
                </a:solidFill>
                <a:latin typeface="Times New Roman" pitchFamily="18" charset="0"/>
                <a:cs typeface="Times New Roman" pitchFamily="18" charset="0"/>
              </a:rPr>
              <a:t>            </a:t>
            </a:r>
            <a:r>
              <a:rPr lang="ru-RU" sz="2800" b="1" i="1" dirty="0" err="1" smtClean="0">
                <a:solidFill>
                  <a:srgbClr val="C00000"/>
                </a:solidFill>
                <a:latin typeface="Times New Roman" pitchFamily="18" charset="0"/>
                <a:cs typeface="Times New Roman" pitchFamily="18" charset="0"/>
              </a:rPr>
              <a:t>көрінісі</a:t>
            </a:r>
            <a:endParaRPr lang="ru-RU" sz="2800" b="1" i="1" dirty="0">
              <a:solidFill>
                <a:srgbClr val="C00000"/>
              </a:solidFill>
              <a:latin typeface="Times New Roman" pitchFamily="18" charset="0"/>
              <a:cs typeface="Times New Roman" pitchFamily="18" charset="0"/>
            </a:endParaRPr>
          </a:p>
        </p:txBody>
      </p:sp>
    </p:spTree>
  </p:cSld>
  <p:clrMapOvr>
    <a:masterClrMapping/>
  </p:clrMapOvr>
  <p:transition spd="slow">
    <p:wheel spokes="2"/>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80"/>
            <a:ext cx="8352928" cy="3785652"/>
          </a:xfrm>
          <a:prstGeom prst="rect">
            <a:avLst/>
          </a:prstGeom>
        </p:spPr>
        <p:txBody>
          <a:bodyPr wrap="square">
            <a:spAutoFit/>
          </a:bodyPr>
          <a:lstStyle/>
          <a:p>
            <a:pPr indent="354013" algn="just"/>
            <a:r>
              <a:rPr lang="ru-RU" sz="2400" dirty="0" err="1">
                <a:latin typeface="Times New Roman" pitchFamily="18" charset="0"/>
                <a:cs typeface="Times New Roman" pitchFamily="18" charset="0"/>
              </a:rPr>
              <a:t>Температураның</a:t>
            </a:r>
            <a:r>
              <a:rPr lang="ru-RU" sz="2400" dirty="0">
                <a:latin typeface="Times New Roman" pitchFamily="18" charset="0"/>
                <a:cs typeface="Times New Roman" pitchFamily="18" charset="0"/>
              </a:rPr>
              <a:t> не </a:t>
            </a:r>
            <a:r>
              <a:rPr lang="ru-RU" sz="2400" dirty="0" err="1">
                <a:latin typeface="Times New Roman" pitchFamily="18" charset="0"/>
                <a:cs typeface="Times New Roman" pitchFamily="18" charset="0"/>
              </a:rPr>
              <a:t>қысымның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өзгеруіне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құрылымы</a:t>
            </a:r>
            <a:r>
              <a:rPr lang="ru-RU" sz="2400" dirty="0">
                <a:latin typeface="Times New Roman" pitchFamily="18" charset="0"/>
                <a:cs typeface="Times New Roman" pitchFamily="18" charset="0"/>
              </a:rPr>
              <a:t> да </a:t>
            </a:r>
            <a:r>
              <a:rPr lang="ru-RU" sz="2400" dirty="0" err="1">
                <a:latin typeface="Times New Roman" pitchFamily="18" charset="0"/>
                <a:cs typeface="Times New Roman" pitchFamily="18" charset="0"/>
              </a:rPr>
              <a:t>өзгереді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Кейбір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күйлер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фазалар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метастабильді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салыстырмалы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тұрақты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күйде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Берілген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құрылымының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бірнеше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фазада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болуы</a:t>
            </a:r>
            <a:r>
              <a:rPr lang="ru-RU" sz="2400" dirty="0">
                <a:latin typeface="Times New Roman" pitchFamily="18" charset="0"/>
                <a:cs typeface="Times New Roman" pitchFamily="18" charset="0"/>
              </a:rPr>
              <a:t> полиморфизм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Керісінше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қосылыстар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құрылымда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изоқұрылымдық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болуы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мүмкін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кеңістіктік</a:t>
            </a:r>
            <a:r>
              <a:rPr lang="ru-RU" sz="2400" dirty="0">
                <a:latin typeface="Times New Roman" pitchFamily="18" charset="0"/>
                <a:cs typeface="Times New Roman" pitchFamily="18" charset="0"/>
              </a:rPr>
              <a:t> топ </a:t>
            </a:r>
            <a:r>
              <a:rPr lang="ru-RU" sz="2400" dirty="0" err="1">
                <a:latin typeface="Times New Roman" pitchFamily="18" charset="0"/>
                <a:cs typeface="Times New Roman" pitchFamily="18" charset="0"/>
              </a:rPr>
              <a:t>бойынша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таралуы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қалыпты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формуласы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қарапайым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сайын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симметриясы</a:t>
            </a:r>
            <a:r>
              <a:rPr lang="ru-RU" sz="2400" dirty="0">
                <a:latin typeface="Times New Roman" pitchFamily="18" charset="0"/>
                <a:cs typeface="Times New Roman" pitchFamily="18" charset="0"/>
              </a:rPr>
              <a:t> да </a:t>
            </a:r>
            <a:r>
              <a:rPr lang="ru-RU" sz="2400" dirty="0" err="1">
                <a:latin typeface="Times New Roman" pitchFamily="18" charset="0"/>
                <a:cs typeface="Times New Roman" pitchFamily="18" charset="0"/>
              </a:rPr>
              <a:t>жоғары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a:t>
            </a:r>
          </a:p>
        </p:txBody>
      </p:sp>
    </p:spTree>
  </p:cSld>
  <p:clrMapOvr>
    <a:masterClrMapping/>
  </p:clrMapOvr>
  <p:transition spd="slow">
    <p:wheel spokes="2"/>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124744"/>
            <a:ext cx="7620000" cy="5290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699792" y="332656"/>
            <a:ext cx="3096344" cy="523220"/>
          </a:xfrm>
          <a:prstGeom prst="rect">
            <a:avLst/>
          </a:prstGeom>
        </p:spPr>
        <p:txBody>
          <a:bodyPr wrap="square">
            <a:spAutoFit/>
          </a:bodyPr>
          <a:lstStyle/>
          <a:p>
            <a:pPr algn="ctr"/>
            <a:r>
              <a:rPr lang="ru-RU" sz="2800" b="1" i="1" dirty="0" smtClean="0">
                <a:solidFill>
                  <a:srgbClr val="C00000"/>
                </a:solidFill>
                <a:latin typeface="Times New Roman" pitchFamily="18" charset="0"/>
                <a:cs typeface="Times New Roman" pitchFamily="18" charset="0"/>
              </a:rPr>
              <a:t>Таза кристалл </a:t>
            </a:r>
            <a:endParaRPr lang="ru-RU" sz="2800" b="1" i="1" dirty="0">
              <a:solidFill>
                <a:srgbClr val="C00000"/>
              </a:solidFill>
              <a:latin typeface="Times New Roman" pitchFamily="18" charset="0"/>
              <a:cs typeface="Times New Roman" pitchFamily="18" charset="0"/>
            </a:endParaRPr>
          </a:p>
        </p:txBody>
      </p:sp>
    </p:spTree>
  </p:cSld>
  <p:clrMapOvr>
    <a:masterClrMapping/>
  </p:clrMapOvr>
  <p:transition spd="slow">
    <p:wheel spokes="2"/>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92696"/>
            <a:ext cx="8136904" cy="4585871"/>
          </a:xfrm>
          <a:prstGeom prst="rect">
            <a:avLst/>
          </a:prstGeom>
        </p:spPr>
        <p:txBody>
          <a:bodyPr wrap="square">
            <a:spAutoFit/>
          </a:bodyPr>
          <a:lstStyle/>
          <a:p>
            <a:pPr algn="ctr"/>
            <a:r>
              <a:rPr lang="ru-RU" sz="2800" b="1" i="1" dirty="0" err="1">
                <a:solidFill>
                  <a:srgbClr val="C00000"/>
                </a:solidFill>
                <a:latin typeface="Times New Roman" pitchFamily="18" charset="0"/>
                <a:cs typeface="Times New Roman" pitchFamily="18" charset="0"/>
              </a:rPr>
              <a:t>Қатты</a:t>
            </a:r>
            <a:r>
              <a:rPr lang="ru-RU" sz="2800" b="1" i="1" dirty="0">
                <a:solidFill>
                  <a:srgbClr val="C00000"/>
                </a:solidFill>
                <a:latin typeface="Times New Roman" pitchFamily="18" charset="0"/>
                <a:cs typeface="Times New Roman" pitchFamily="18" charset="0"/>
              </a:rPr>
              <a:t> </a:t>
            </a:r>
            <a:r>
              <a:rPr lang="ru-RU" sz="2800" b="1" i="1" dirty="0" err="1" smtClean="0">
                <a:solidFill>
                  <a:srgbClr val="C00000"/>
                </a:solidFill>
                <a:latin typeface="Times New Roman" pitchFamily="18" charset="0"/>
                <a:cs typeface="Times New Roman" pitchFamily="18" charset="0"/>
              </a:rPr>
              <a:t>кристалдар</a:t>
            </a:r>
            <a:endParaRPr lang="ru-RU" sz="2800" b="1" i="1" dirty="0">
              <a:solidFill>
                <a:srgbClr val="C00000"/>
              </a:solidFill>
              <a:latin typeface="Times New Roman" pitchFamily="18" charset="0"/>
              <a:cs typeface="Times New Roman" pitchFamily="18" charset="0"/>
            </a:endParaRPr>
          </a:p>
          <a:p>
            <a:pPr indent="354013" algn="just"/>
            <a:r>
              <a:rPr lang="ru-RU" sz="2400" dirty="0" err="1">
                <a:latin typeface="Times New Roman" pitchFamily="18" charset="0"/>
                <a:cs typeface="Times New Roman" pitchFamily="18" charset="0"/>
              </a:rPr>
              <a:t>Заттардың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формуласының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күрделілігі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симметриясының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төмендеуіне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әкеліп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соғады</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Кристалл </a:t>
            </a:r>
            <a:r>
              <a:rPr lang="ru-RU" sz="2400" dirty="0" err="1">
                <a:latin typeface="Times New Roman" pitchFamily="18" charset="0"/>
                <a:cs typeface="Times New Roman" pitchFamily="18" charset="0"/>
              </a:rPr>
              <a:t>атомдардың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арасындағы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түрлерімен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көптеген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анықтайды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Ковалентті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қаттылығы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жоғары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электр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өткізгіштігі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төмен</a:t>
            </a:r>
            <a:r>
              <a:rPr lang="ru-RU" sz="2400" dirty="0">
                <a:latin typeface="Times New Roman" pitchFamily="18" charset="0"/>
                <a:cs typeface="Times New Roman" pitchFamily="18" charset="0"/>
              </a:rPr>
              <a:t>, сыну </a:t>
            </a:r>
            <a:r>
              <a:rPr lang="ru-RU" sz="2400" dirty="0" err="1">
                <a:latin typeface="Times New Roman" pitchFamily="18" charset="0"/>
                <a:cs typeface="Times New Roman" pitchFamily="18" charset="0"/>
              </a:rPr>
              <a:t>көрсеткіші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үлкен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Керісінше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металдық</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кристал</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электр</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жылуды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өткізеді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майысқыш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мөлдір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Иондық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екеуінің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Молекулалық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атомдар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нашар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байланысқан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сондықтан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жылдам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жанады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олардың</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механикалық</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a:t>
            </a:r>
            <a:r>
              <a:rPr lang="ru-RU" sz="2400" dirty="0">
                <a:latin typeface="Times New Roman" pitchFamily="18" charset="0"/>
                <a:cs typeface="Times New Roman" pitchFamily="18" charset="0"/>
              </a:rPr>
              <a:t> де </a:t>
            </a:r>
            <a:r>
              <a:rPr lang="ru-RU" sz="2400" dirty="0" err="1">
                <a:latin typeface="Times New Roman" pitchFamily="18" charset="0"/>
                <a:cs typeface="Times New Roman" pitchFamily="18" charset="0"/>
              </a:rPr>
              <a:t>төмен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p>
        </p:txBody>
      </p:sp>
    </p:spTree>
    <p:extLst>
      <p:ext uri="{BB962C8B-B14F-4D97-AF65-F5344CB8AC3E}">
        <p14:creationId xmlns:p14="http://schemas.microsoft.com/office/powerpoint/2010/main" val="2111206201"/>
      </p:ext>
    </p:extLst>
  </p:cSld>
  <p:clrMapOvr>
    <a:masterClrMapping/>
  </p:clrMapOvr>
  <p:transition spd="slow">
    <p:wheel spokes="2"/>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908720"/>
            <a:ext cx="7920880" cy="3046988"/>
          </a:xfrm>
          <a:prstGeom prst="rect">
            <a:avLst/>
          </a:prstGeom>
          <a:noFill/>
        </p:spPr>
        <p:txBody>
          <a:bodyPr wrap="square" rtlCol="0">
            <a:spAutoFit/>
          </a:bodyPr>
          <a:lstStyle/>
          <a:p>
            <a:pPr lvl="0" indent="354013" algn="just"/>
            <a:r>
              <a:rPr lang="ru-RU" sz="2400" dirty="0" err="1">
                <a:solidFill>
                  <a:prstClr val="black"/>
                </a:solidFill>
                <a:latin typeface="Times New Roman" pitchFamily="18" charset="0"/>
                <a:cs typeface="Times New Roman" pitchFamily="18" charset="0"/>
              </a:rPr>
              <a:t>Қатты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кристалға</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қарағанда</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сұйық</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кристал</a:t>
            </a:r>
            <a:r>
              <a:rPr lang="ru-RU" sz="2400" dirty="0">
                <a:solidFill>
                  <a:prstClr val="black"/>
                </a:solidFill>
                <a:latin typeface="Times New Roman" pitchFamily="18" charset="0"/>
                <a:cs typeface="Times New Roman" pitchFamily="18" charset="0"/>
              </a:rPr>
              <a:t> мен </a:t>
            </a:r>
            <a:r>
              <a:rPr lang="ru-RU" sz="2400" dirty="0" err="1">
                <a:solidFill>
                  <a:prstClr val="black"/>
                </a:solidFill>
                <a:latin typeface="Times New Roman" pitchFamily="18" charset="0"/>
                <a:cs typeface="Times New Roman" pitchFamily="18" charset="0"/>
              </a:rPr>
              <a:t>аморфты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денелерде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мысалы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шыны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атомдардың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орналасу</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тәрітібі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нашар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сақталады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Кристалдың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өсуі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кезіндегі</a:t>
            </a:r>
            <a:r>
              <a:rPr lang="ru-RU" sz="2400" dirty="0">
                <a:solidFill>
                  <a:prstClr val="black"/>
                </a:solidFill>
                <a:latin typeface="Times New Roman" pitchFamily="18" charset="0"/>
                <a:cs typeface="Times New Roman" pitchFamily="18" charset="0"/>
              </a:rPr>
              <a:t> тепе-</a:t>
            </a:r>
            <a:r>
              <a:rPr lang="ru-RU" sz="2400" dirty="0" err="1">
                <a:solidFill>
                  <a:prstClr val="black"/>
                </a:solidFill>
                <a:latin typeface="Times New Roman" pitchFamily="18" charset="0"/>
                <a:cs typeface="Times New Roman" pitchFamily="18" charset="0"/>
              </a:rPr>
              <a:t>теңдік</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шарттарының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бұзылуы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кристалдану</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кезінде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қоспалардың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араласуы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тәрізді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әр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түрлі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әсерлердің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салдарынан</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кристалдың</a:t>
            </a:r>
            <a:r>
              <a:rPr lang="ru-RU" sz="2400" dirty="0">
                <a:solidFill>
                  <a:prstClr val="black"/>
                </a:solidFill>
                <a:latin typeface="Times New Roman" pitchFamily="18" charset="0"/>
                <a:cs typeface="Times New Roman" pitchFamily="18" charset="0"/>
              </a:rPr>
              <a:t> идеал </a:t>
            </a:r>
            <a:r>
              <a:rPr lang="ru-RU" sz="2400" dirty="0" err="1">
                <a:solidFill>
                  <a:prstClr val="black"/>
                </a:solidFill>
                <a:latin typeface="Times New Roman" pitchFamily="18" charset="0"/>
                <a:cs typeface="Times New Roman" pitchFamily="18" charset="0"/>
              </a:rPr>
              <a:t>құрылымында</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ауытқулар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байқалады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Оларға</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нүктелік</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ақаулар</a:t>
            </a:r>
            <a:r>
              <a:rPr lang="ru-RU" sz="2400" dirty="0">
                <a:solidFill>
                  <a:prstClr val="black"/>
                </a:solidFill>
                <a:latin typeface="Times New Roman" pitchFamily="18" charset="0"/>
                <a:cs typeface="Times New Roman" pitchFamily="18" charset="0"/>
              </a:rPr>
              <a:t> (вакансия), </a:t>
            </a:r>
            <a:r>
              <a:rPr lang="ru-RU" sz="2400" dirty="0" err="1">
                <a:solidFill>
                  <a:prstClr val="black"/>
                </a:solidFill>
                <a:latin typeface="Times New Roman" pitchFamily="18" charset="0"/>
                <a:cs typeface="Times New Roman" pitchFamily="18" charset="0"/>
              </a:rPr>
              <a:t>сызықтық</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ақаулар</a:t>
            </a:r>
            <a:r>
              <a:rPr lang="ru-RU" sz="2400" dirty="0">
                <a:solidFill>
                  <a:prstClr val="black"/>
                </a:solidFill>
                <a:latin typeface="Times New Roman" pitchFamily="18" charset="0"/>
                <a:cs typeface="Times New Roman" pitchFamily="18" charset="0"/>
              </a:rPr>
              <a:t> (дислокация) </a:t>
            </a:r>
            <a:r>
              <a:rPr lang="ru-RU" sz="2400" dirty="0" err="1">
                <a:solidFill>
                  <a:prstClr val="black"/>
                </a:solidFill>
                <a:latin typeface="Times New Roman" pitchFamily="18" charset="0"/>
                <a:cs typeface="Times New Roman" pitchFamily="18" charset="0"/>
              </a:rPr>
              <a:t>жатады</a:t>
            </a:r>
            <a:r>
              <a:rPr lang="ru-RU" sz="2400" dirty="0">
                <a:solidFill>
                  <a:prstClr val="black"/>
                </a:solidFill>
                <a:latin typeface="Times New Roman" pitchFamily="18" charset="0"/>
                <a:cs typeface="Times New Roman" pitchFamily="18" charset="0"/>
              </a:rPr>
              <a:t>.</a:t>
            </a:r>
          </a:p>
        </p:txBody>
      </p:sp>
    </p:spTree>
    <p:extLst>
      <p:ext uri="{BB962C8B-B14F-4D97-AF65-F5344CB8AC3E}">
        <p14:creationId xmlns:p14="http://schemas.microsoft.com/office/powerpoint/2010/main" val="3450119586"/>
      </p:ext>
    </p:extLst>
  </p:cSld>
  <p:clrMapOvr>
    <a:masterClrMapping/>
  </p:clrMapOvr>
  <p:transition spd="slow">
    <p:wheel spokes="2"/>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71544" y="404664"/>
            <a:ext cx="5788829" cy="523220"/>
          </a:xfrm>
          <a:prstGeom prst="rect">
            <a:avLst/>
          </a:prstGeom>
        </p:spPr>
        <p:txBody>
          <a:bodyPr wrap="none">
            <a:spAutoFit/>
          </a:bodyPr>
          <a:lstStyle/>
          <a:p>
            <a:pPr algn="ctr"/>
            <a:r>
              <a:rPr lang="kk-KZ" sz="2800" b="1" i="1" dirty="0" smtClean="0">
                <a:solidFill>
                  <a:srgbClr val="C00000"/>
                </a:solidFill>
                <a:latin typeface="Times New Roman" pitchFamily="18" charset="0"/>
                <a:cs typeface="Times New Roman" pitchFamily="18" charset="0"/>
              </a:rPr>
              <a:t>Жезқазғаннан табылған кристалл</a:t>
            </a:r>
            <a:endParaRPr lang="ru-RU" sz="2800" b="1" i="1" dirty="0">
              <a:solidFill>
                <a:srgbClr val="C00000"/>
              </a:solidFill>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340768"/>
            <a:ext cx="698477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2072298"/>
      </p:ext>
    </p:extLst>
  </p:cSld>
  <p:clrMapOvr>
    <a:masterClrMapping/>
  </p:clrMapOvr>
  <p:transition spd="slow">
    <p:wheel spokes="2"/>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8847"/>
            <a:ext cx="8136904" cy="6063198"/>
          </a:xfrm>
          <a:prstGeom prst="rect">
            <a:avLst/>
          </a:prstGeom>
        </p:spPr>
        <p:txBody>
          <a:bodyPr wrap="square">
            <a:spAutoFit/>
          </a:bodyPr>
          <a:lstStyle/>
          <a:p>
            <a:pPr algn="ctr"/>
            <a:r>
              <a:rPr lang="ru-RU" sz="2800" b="1" i="1" dirty="0" smtClean="0">
                <a:solidFill>
                  <a:srgbClr val="C00000"/>
                </a:solidFill>
                <a:latin typeface="Times New Roman" pitchFamily="18" charset="0"/>
                <a:cs typeface="Times New Roman" pitchFamily="18" charset="0"/>
              </a:rPr>
              <a:t>     </a:t>
            </a:r>
            <a:r>
              <a:rPr lang="ru-RU" sz="2800" b="1" i="1" dirty="0" err="1" smtClean="0">
                <a:solidFill>
                  <a:srgbClr val="C00000"/>
                </a:solidFill>
                <a:latin typeface="Times New Roman" pitchFamily="18" charset="0"/>
                <a:cs typeface="Times New Roman" pitchFamily="18" charset="0"/>
              </a:rPr>
              <a:t>Техникада</a:t>
            </a:r>
            <a:r>
              <a:rPr lang="ru-RU" sz="2800" b="1" i="1" dirty="0" smtClean="0">
                <a:solidFill>
                  <a:srgbClr val="C00000"/>
                </a:solidFill>
                <a:latin typeface="Times New Roman" pitchFamily="18" charset="0"/>
                <a:cs typeface="Times New Roman" pitchFamily="18" charset="0"/>
              </a:rPr>
              <a:t> </a:t>
            </a:r>
            <a:r>
              <a:rPr lang="ru-RU" sz="2800" b="1" i="1" dirty="0" err="1" smtClean="0">
                <a:solidFill>
                  <a:srgbClr val="C00000"/>
                </a:solidFill>
                <a:latin typeface="Times New Roman" pitchFamily="18" charset="0"/>
                <a:cs typeface="Times New Roman" pitchFamily="18" charset="0"/>
              </a:rPr>
              <a:t>қолданылуы</a:t>
            </a:r>
            <a:endParaRPr lang="ru-RU" sz="2800" b="1" i="1" dirty="0" smtClean="0">
              <a:solidFill>
                <a:srgbClr val="C00000"/>
              </a:solidFill>
              <a:latin typeface="Times New Roman" pitchFamily="18" charset="0"/>
              <a:cs typeface="Times New Roman" pitchFamily="18" charset="0"/>
            </a:endParaRPr>
          </a:p>
          <a:p>
            <a:pPr indent="354013" algn="just"/>
            <a:endParaRPr lang="ru-RU" sz="2400" dirty="0" smtClean="0">
              <a:latin typeface="Times New Roman" pitchFamily="18" charset="0"/>
              <a:cs typeface="Times New Roman" pitchFamily="18" charset="0"/>
            </a:endParaRPr>
          </a:p>
          <a:p>
            <a:pPr indent="354013" algn="just"/>
            <a:r>
              <a:rPr lang="ru-RU" sz="2400" dirty="0" err="1" smtClean="0">
                <a:latin typeface="Times New Roman" pitchFamily="18" charset="0"/>
                <a:cs typeface="Times New Roman" pitchFamily="18" charset="0"/>
              </a:rPr>
              <a:t>Кристалдық</a:t>
            </a:r>
            <a:r>
              <a:rPr lang="ru-RU" sz="2400" dirty="0" smtClean="0">
                <a:latin typeface="Times New Roman" pitchFamily="18" charset="0"/>
                <a:cs typeface="Times New Roman" pitchFamily="18" charset="0"/>
              </a:rPr>
              <a:t> тор </a:t>
            </a:r>
            <a:r>
              <a:rPr lang="ru-RU" sz="2400" dirty="0" err="1" smtClean="0">
                <a:latin typeface="Times New Roman" pitchFamily="18" charset="0"/>
                <a:cs typeface="Times New Roman" pitchFamily="18" charset="0"/>
              </a:rPr>
              <a:t>атомдарының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орнын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басатын</a:t>
            </a:r>
            <a:r>
              <a:rPr lang="ru-RU" sz="2400" dirty="0" smtClean="0">
                <a:latin typeface="Times New Roman" pitchFamily="18" charset="0"/>
                <a:cs typeface="Times New Roman" pitchFamily="18" charset="0"/>
              </a:rPr>
              <a:t> аз </a:t>
            </a:r>
            <a:r>
              <a:rPr lang="ru-RU" sz="2400" dirty="0" err="1" smtClean="0">
                <a:latin typeface="Times New Roman" pitchFamily="18" charset="0"/>
                <a:cs typeface="Times New Roman" pitchFamily="18" charset="0"/>
              </a:rPr>
              <a:t>мөлшерде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қоспа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атомдарын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өндіру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тәсілі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кристалдың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қасиеттерін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өзгерту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үшін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техникада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қолданылады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Мысалы</a:t>
            </a:r>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Al</a:t>
            </a:r>
            <a:r>
              <a:rPr lang="en-US" sz="16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O</a:t>
            </a:r>
            <a:r>
              <a:rPr lang="en-US" sz="16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кристалына</a:t>
            </a:r>
            <a:r>
              <a:rPr lang="ru-RU" sz="2400" dirty="0" smtClean="0">
                <a:latin typeface="Times New Roman" pitchFamily="18" charset="0"/>
                <a:cs typeface="Times New Roman" pitchFamily="18" charset="0"/>
              </a:rPr>
              <a:t> 0,05% хром </a:t>
            </a:r>
            <a:r>
              <a:rPr lang="ru-RU" sz="2400" dirty="0" err="1" smtClean="0">
                <a:latin typeface="Times New Roman" pitchFamily="18" charset="0"/>
                <a:cs typeface="Times New Roman" pitchFamily="18" charset="0"/>
              </a:rPr>
              <a:t>қосып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кванттық</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электроникада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пайдаланылатын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лағыл</a:t>
            </a:r>
            <a:r>
              <a:rPr lang="ru-RU" sz="2400" dirty="0" smtClean="0">
                <a:latin typeface="Times New Roman" pitchFamily="18" charset="0"/>
                <a:cs typeface="Times New Roman" pitchFamily="18" charset="0"/>
              </a:rPr>
              <a:t> (рубин) </a:t>
            </a:r>
            <a:r>
              <a:rPr lang="ru-RU" sz="2400" dirty="0" err="1" smtClean="0">
                <a:latin typeface="Times New Roman" pitchFamily="18" charset="0"/>
                <a:cs typeface="Times New Roman" pitchFamily="18" charset="0"/>
              </a:rPr>
              <a:t>алынады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Кристалдың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негізгі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қасиеттерінің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олардың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анизотроптығы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яғни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кейбір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қасиеттерінің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әр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түрлі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бағытта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түрліше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болуы</a:t>
            </a:r>
            <a:r>
              <a:rPr lang="ru-RU" sz="2400" dirty="0" smtClean="0">
                <a:latin typeface="Times New Roman" pitchFamily="18" charset="0"/>
                <a:cs typeface="Times New Roman" pitchFamily="18" charset="0"/>
              </a:rPr>
              <a:t>. Ал </a:t>
            </a:r>
            <a:r>
              <a:rPr lang="ru-RU" sz="2400" dirty="0" err="1" smtClean="0">
                <a:latin typeface="Times New Roman" pitchFamily="18" charset="0"/>
                <a:cs typeface="Times New Roman" pitchFamily="18" charset="0"/>
              </a:rPr>
              <a:t>изотропты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сұйықтар</a:t>
            </a:r>
            <a:r>
              <a:rPr lang="ru-RU" sz="2400" dirty="0" smtClean="0">
                <a:latin typeface="Times New Roman" pitchFamily="18" charset="0"/>
                <a:cs typeface="Times New Roman" pitchFamily="18" charset="0"/>
              </a:rPr>
              <a:t> мен </a:t>
            </a:r>
            <a:r>
              <a:rPr lang="ru-RU" sz="2400" dirty="0" err="1" smtClean="0">
                <a:latin typeface="Times New Roman" pitchFamily="18" charset="0"/>
                <a:cs typeface="Times New Roman" pitchFamily="18" charset="0"/>
              </a:rPr>
              <a:t>аморфты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қатты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денелер</a:t>
            </a:r>
            <a:r>
              <a:rPr lang="ru-RU" sz="2400" dirty="0" smtClean="0">
                <a:latin typeface="Times New Roman" pitchFamily="18" charset="0"/>
                <a:cs typeface="Times New Roman" pitchFamily="18" charset="0"/>
              </a:rPr>
              <a:t>) не </a:t>
            </a:r>
            <a:r>
              <a:rPr lang="ru-RU" sz="2400" dirty="0" err="1" smtClean="0">
                <a:latin typeface="Times New Roman" pitchFamily="18" charset="0"/>
                <a:cs typeface="Times New Roman" pitchFamily="18" charset="0"/>
              </a:rPr>
              <a:t>псевдоизотропты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поликристалдар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заттардың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қасиеті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барлық</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бағытта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бірдей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болады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Кристалдың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барлық</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қасиеттері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бір-бірімен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тығыз</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байланысты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әрі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кристалдың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құрылымына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сәйкес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анықталады</a:t>
            </a:r>
            <a:r>
              <a:rPr lang="ru-RU" sz="2400" dirty="0" smtClean="0">
                <a:latin typeface="Times New Roman" pitchFamily="18" charset="0"/>
                <a:cs typeface="Times New Roman" pitchFamily="18" charset="0"/>
              </a:rPr>
              <a:t>. Ал </a:t>
            </a:r>
            <a:r>
              <a:rPr lang="ru-RU" sz="2400" dirty="0" err="1" smtClean="0">
                <a:latin typeface="Times New Roman" pitchFamily="18" charset="0"/>
                <a:cs typeface="Times New Roman" pitchFamily="18" charset="0"/>
              </a:rPr>
              <a:t>кристалдың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құрылымы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атомдардың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орналасу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тәртібіне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олардың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арасындағы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байланыс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күштеріне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тәуелді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болады</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180478354"/>
      </p:ext>
    </p:extLst>
  </p:cSld>
  <p:clrMapOvr>
    <a:masterClrMapping/>
  </p:clrMapOvr>
  <p:transition spd="slow">
    <p:wheel spokes="2"/>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7992888" cy="4154984"/>
          </a:xfrm>
          <a:prstGeom prst="rect">
            <a:avLst/>
          </a:prstGeom>
        </p:spPr>
        <p:txBody>
          <a:bodyPr wrap="square">
            <a:spAutoFit/>
          </a:bodyPr>
          <a:lstStyle/>
          <a:p>
            <a:pPr indent="354013" algn="just"/>
            <a:r>
              <a:rPr lang="ru-RU" sz="2400" dirty="0" err="1">
                <a:latin typeface="Times New Roman" pitchFamily="18" charset="0"/>
                <a:cs typeface="Times New Roman" pitchFamily="18" charset="0"/>
              </a:rPr>
              <a:t>Атомдардың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күштері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тор </a:t>
            </a:r>
            <a:r>
              <a:rPr lang="ru-RU" sz="2400" dirty="0" err="1">
                <a:latin typeface="Times New Roman" pitchFamily="18" charset="0"/>
                <a:cs typeface="Times New Roman" pitchFamily="18" charset="0"/>
              </a:rPr>
              <a:t>құрайтын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атомдар</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молекулалардың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электрондық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құрылысына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өзгереді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бірқатар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жылулық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серпімділік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атомдардың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өзара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әсеріне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анықталады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Мысалы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графитте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атомдар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жеке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қабаттар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орналасады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көршілес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қабаты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арасындағы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қашықтық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қабаттағы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атомдар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арасындағы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қашықтықтан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үлкен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Сондықтан</a:t>
            </a:r>
            <a:r>
              <a:rPr lang="ru-RU" sz="2400" dirty="0">
                <a:latin typeface="Times New Roman" pitchFamily="18" charset="0"/>
                <a:cs typeface="Times New Roman" pitchFamily="18" charset="0"/>
              </a:rPr>
              <a:t>, деформация </a:t>
            </a:r>
            <a:r>
              <a:rPr lang="ru-RU" sz="2400" dirty="0" err="1">
                <a:latin typeface="Times New Roman" pitchFamily="18" charset="0"/>
                <a:cs typeface="Times New Roman" pitchFamily="18" charset="0"/>
              </a:rPr>
              <a:t>кезінде</a:t>
            </a:r>
            <a:r>
              <a:rPr lang="ru-RU" sz="2400" dirty="0">
                <a:latin typeface="Times New Roman" pitchFamily="18" charset="0"/>
                <a:cs typeface="Times New Roman" pitchFamily="18" charset="0"/>
              </a:rPr>
              <a:t> графит </a:t>
            </a:r>
            <a:r>
              <a:rPr lang="ru-RU" sz="2400" dirty="0" err="1">
                <a:latin typeface="Times New Roman" pitchFamily="18" charset="0"/>
                <a:cs typeface="Times New Roman" pitchFamily="18" charset="0"/>
              </a:rPr>
              <a:t>жеке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қабаттар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бойынша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біртіндеп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ыдырайды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құбылыс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графитті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қарындаш</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ретінде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пайдалануға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мүмкіндік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береді</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4167107898"/>
      </p:ext>
    </p:extLst>
  </p:cSld>
  <p:clrMapOvr>
    <a:masterClrMapping/>
  </p:clrMapOvr>
  <p:transition spd="slow">
    <p:wheel spokes="2"/>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150" y="1484784"/>
            <a:ext cx="7620000" cy="4911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792004" y="404664"/>
            <a:ext cx="2981394" cy="523220"/>
          </a:xfrm>
          <a:prstGeom prst="rect">
            <a:avLst/>
          </a:prstGeom>
        </p:spPr>
        <p:txBody>
          <a:bodyPr wrap="none">
            <a:spAutoFit/>
          </a:bodyPr>
          <a:lstStyle/>
          <a:p>
            <a:pPr algn="ctr"/>
            <a:r>
              <a:rPr lang="kk-KZ" sz="2800" dirty="0" smtClean="0">
                <a:latin typeface="Times New Roman" pitchFamily="18" charset="0"/>
                <a:cs typeface="Times New Roman" pitchFamily="18" charset="0"/>
              </a:rPr>
              <a:t>     </a:t>
            </a:r>
            <a:r>
              <a:rPr lang="kk-KZ" sz="2800" b="1" i="1" dirty="0" smtClean="0">
                <a:solidFill>
                  <a:srgbClr val="C00000"/>
                </a:solidFill>
                <a:latin typeface="Times New Roman" pitchFamily="18" charset="0"/>
                <a:cs typeface="Times New Roman" pitchFamily="18" charset="0"/>
              </a:rPr>
              <a:t>Қар кристалы</a:t>
            </a:r>
            <a:endParaRPr lang="ru-RU" sz="2800" b="1" i="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444529326"/>
      </p:ext>
    </p:extLst>
  </p:cSld>
  <p:clrMapOvr>
    <a:masterClrMapping/>
  </p:clrMapOvr>
  <p:transition spd="slow">
    <p:wheel spokes="2"/>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916895"/>
            <a:ext cx="8208912" cy="2369880"/>
          </a:xfrm>
          <a:prstGeom prst="rect">
            <a:avLst/>
          </a:prstGeom>
        </p:spPr>
        <p:txBody>
          <a:bodyPr wrap="square">
            <a:spAutoFit/>
          </a:bodyPr>
          <a:lstStyle/>
          <a:p>
            <a:pPr algn="ctr"/>
            <a:r>
              <a:rPr lang="ru-RU" sz="2800" b="1" i="1" dirty="0" err="1" smtClean="0">
                <a:solidFill>
                  <a:srgbClr val="C00000"/>
                </a:solidFill>
                <a:latin typeface="Times New Roman" pitchFamily="18" charset="0"/>
                <a:cs typeface="Times New Roman" pitchFamily="18" charset="0"/>
              </a:rPr>
              <a:t>Кристалэлектроника</a:t>
            </a:r>
            <a:endParaRPr lang="ru-RU" sz="2800" b="1" i="1" dirty="0">
              <a:solidFill>
                <a:srgbClr val="C00000"/>
              </a:solidFill>
              <a:latin typeface="Times New Roman" pitchFamily="18" charset="0"/>
              <a:cs typeface="Times New Roman" pitchFamily="18" charset="0"/>
            </a:endParaRPr>
          </a:p>
          <a:p>
            <a:pPr indent="354013" algn="just"/>
            <a:r>
              <a:rPr lang="ru-RU" sz="2400" dirty="0">
                <a:latin typeface="Times New Roman" pitchFamily="18" charset="0"/>
                <a:cs typeface="Times New Roman" pitchFamily="18" charset="0"/>
              </a:rPr>
              <a:t>Диффузия </a:t>
            </a:r>
            <a:r>
              <a:rPr lang="ru-RU" sz="2400" dirty="0" err="1">
                <a:latin typeface="Times New Roman" pitchFamily="18" charset="0"/>
                <a:cs typeface="Times New Roman" pitchFamily="18" charset="0"/>
              </a:rPr>
              <a:t>құбылысы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кристалдағы</a:t>
            </a:r>
            <a:r>
              <a:rPr lang="ru-RU" sz="2400" dirty="0">
                <a:latin typeface="Times New Roman" pitchFamily="18" charset="0"/>
                <a:cs typeface="Times New Roman" pitchFamily="18" charset="0"/>
              </a:rPr>
              <a:t> вакансия </a:t>
            </a:r>
            <a:r>
              <a:rPr lang="ru-RU" sz="2400" dirty="0" err="1">
                <a:latin typeface="Times New Roman" pitchFamily="18" charset="0"/>
                <a:cs typeface="Times New Roman" pitchFamily="18" charset="0"/>
              </a:rPr>
              <a:t>санына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беріктілігі</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майысқыштығы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дислокацияға</a:t>
            </a:r>
            <a:r>
              <a:rPr lang="ru-RU" sz="2400" dirty="0">
                <a:latin typeface="Times New Roman" pitchFamily="18" charset="0"/>
                <a:cs typeface="Times New Roman" pitchFamily="18" charset="0"/>
              </a:rPr>
              <a:t>, шала </a:t>
            </a:r>
            <a:r>
              <a:rPr lang="ru-RU" sz="2400" dirty="0" err="1">
                <a:latin typeface="Times New Roman" pitchFamily="18" charset="0"/>
                <a:cs typeface="Times New Roman" pitchFamily="18" charset="0"/>
              </a:rPr>
              <a:t>өткізгіштердің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кедергісі</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өткізгіштігі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қоспа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атомдарының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мөлшері</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атомдық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санға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тікелей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Пьезо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сегнетоэлектрлік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радиотехникада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қолданылады</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991937411"/>
      </p:ext>
    </p:extLst>
  </p:cSld>
  <p:clrMapOvr>
    <a:masterClrMapping/>
  </p:clrMapOvr>
  <p:transition spd="slow">
    <p:wheel spokes="2"/>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76672"/>
            <a:ext cx="7992888" cy="4154984"/>
          </a:xfrm>
          <a:prstGeom prst="rect">
            <a:avLst/>
          </a:prstGeom>
        </p:spPr>
        <p:txBody>
          <a:bodyPr wrap="square">
            <a:spAutoFit/>
          </a:bodyPr>
          <a:lstStyle/>
          <a:p>
            <a:pPr indent="354013" algn="just"/>
            <a:r>
              <a:rPr lang="ru-RU" sz="2400" dirty="0" err="1">
                <a:solidFill>
                  <a:srgbClr val="C00000"/>
                </a:solidFill>
                <a:latin typeface="Times New Roman" pitchFamily="18" charset="0"/>
                <a:cs typeface="Times New Roman" pitchFamily="18" charset="0"/>
              </a:rPr>
              <a:t>Кристалэлектроникада</a:t>
            </a:r>
            <a:r>
              <a:rPr lang="ru-RU" sz="2400" dirty="0">
                <a:solidFill>
                  <a:srgbClr val="C0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оның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ішінде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кванттық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электроникада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ерекше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Температураның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аздаған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өзгерістерін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өлшеу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үшін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пироэлектрлік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механикалық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акустикалық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әсерлерді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реттеу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үшін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пьезоэлектриктер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пьезомагнетиктер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пьезорезисторлар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қолданылады</a:t>
            </a:r>
            <a:r>
              <a:rPr lang="ru-RU" sz="2400" dirty="0">
                <a:latin typeface="Times New Roman" pitchFamily="18" charset="0"/>
                <a:cs typeface="Times New Roman" pitchFamily="18" charset="0"/>
              </a:rPr>
              <a:t>. Аса </a:t>
            </a:r>
            <a:r>
              <a:rPr lang="ru-RU" sz="2400" dirty="0" err="1">
                <a:latin typeface="Times New Roman" pitchFamily="18" charset="0"/>
                <a:cs typeface="Times New Roman" pitchFamily="18" charset="0"/>
              </a:rPr>
              <a:t>қатты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материалдарды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өңдеуде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бұрғылау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ісінде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пайдаланылады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Лағыл</a:t>
            </a:r>
            <a:r>
              <a:rPr lang="ru-RU" sz="2400" dirty="0">
                <a:latin typeface="Times New Roman" pitchFamily="18" charset="0"/>
                <a:cs typeface="Times New Roman" pitchFamily="18" charset="0"/>
              </a:rPr>
              <a:t>, сапфир, </a:t>
            </a:r>
            <a:r>
              <a:rPr lang="ru-RU" sz="2400" dirty="0" err="1">
                <a:latin typeface="Times New Roman" pitchFamily="18" charset="0"/>
                <a:cs typeface="Times New Roman" pitchFamily="18" charset="0"/>
              </a:rPr>
              <a:t>кристал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сағат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басқа</a:t>
            </a:r>
            <a:r>
              <a:rPr lang="ru-RU" sz="2400" dirty="0">
                <a:latin typeface="Times New Roman" pitchFamily="18" charset="0"/>
                <a:cs typeface="Times New Roman" pitchFamily="18" charset="0"/>
              </a:rPr>
              <a:t> да </a:t>
            </a:r>
            <a:r>
              <a:rPr lang="ru-RU" sz="2400" dirty="0" err="1">
                <a:latin typeface="Times New Roman" pitchFamily="18" charset="0"/>
                <a:cs typeface="Times New Roman" pitchFamily="18" charset="0"/>
              </a:rPr>
              <a:t>дәл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аспаптардың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элементі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есептеледі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Зергерлік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істе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қымбат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асыл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тастар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синтет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пайдаланылады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Қазіргі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кеңінен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қолданылуда</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854566011"/>
      </p:ext>
    </p:extLst>
  </p:cSld>
  <p:clrMapOvr>
    <a:masterClrMapping/>
  </p:clrMapOvr>
  <p:transition spd="slow">
    <p:wheel spokes="2"/>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628800"/>
            <a:ext cx="6016302" cy="4512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717358" y="620688"/>
            <a:ext cx="2888868" cy="523220"/>
          </a:xfrm>
          <a:prstGeom prst="rect">
            <a:avLst/>
          </a:prstGeom>
        </p:spPr>
        <p:txBody>
          <a:bodyPr wrap="none">
            <a:spAutoFit/>
          </a:bodyPr>
          <a:lstStyle/>
          <a:p>
            <a:pPr algn="ctr"/>
            <a:r>
              <a:rPr lang="kk-KZ" sz="2800" b="1" i="1" dirty="0" smtClean="0">
                <a:solidFill>
                  <a:srgbClr val="C00000"/>
                </a:solidFill>
                <a:latin typeface="Times New Roman" pitchFamily="18" charset="0"/>
                <a:cs typeface="Times New Roman" pitchFamily="18" charset="0"/>
              </a:rPr>
              <a:t>Галий кристалы</a:t>
            </a:r>
            <a:endParaRPr lang="ru-RU" sz="2800" b="1" i="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35590638"/>
      </p:ext>
    </p:extLst>
  </p:cSld>
  <p:clrMapOvr>
    <a:masterClrMapping/>
  </p:clrMapOvr>
  <p:transition spd="slow">
    <p:wheel spokes="2"/>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88640"/>
            <a:ext cx="8064896" cy="5324535"/>
          </a:xfrm>
          <a:prstGeom prst="rect">
            <a:avLst/>
          </a:prstGeom>
        </p:spPr>
        <p:txBody>
          <a:bodyPr wrap="square">
            <a:spAutoFit/>
          </a:bodyPr>
          <a:lstStyle/>
          <a:p>
            <a:pPr indent="354013" algn="just"/>
            <a:r>
              <a:rPr lang="ru-RU" sz="2400" b="1" i="1" dirty="0" smtClean="0">
                <a:solidFill>
                  <a:srgbClr val="C00000"/>
                </a:solidFill>
                <a:latin typeface="Times New Roman" pitchFamily="18" charset="0"/>
                <a:cs typeface="Times New Roman" pitchFamily="18" charset="0"/>
              </a:rPr>
              <a:t>Кристаллография</a:t>
            </a:r>
            <a:r>
              <a:rPr lang="ru-RU" sz="2400" dirty="0" smtClean="0"/>
              <a:t> </a:t>
            </a:r>
            <a:r>
              <a:rPr lang="ru-RU" sz="2400" dirty="0">
                <a:latin typeface="Times New Roman" pitchFamily="18" charset="0"/>
                <a:cs typeface="Times New Roman" pitchFamily="18" charset="0"/>
              </a:rPr>
              <a:t>(гр. </a:t>
            </a:r>
            <a:r>
              <a:rPr lang="en-US" sz="2400" dirty="0" err="1">
                <a:latin typeface="Times New Roman" pitchFamily="18" charset="0"/>
                <a:cs typeface="Times New Roman" pitchFamily="18" charset="0"/>
              </a:rPr>
              <a:t>kr</a:t>
            </a:r>
            <a:r>
              <a:rPr lang="ru-RU" sz="2400" dirty="0">
                <a:latin typeface="Times New Roman" pitchFamily="18" charset="0"/>
                <a:cs typeface="Times New Roman" pitchFamily="18" charset="0"/>
              </a:rPr>
              <a:t>і</a:t>
            </a:r>
            <a:r>
              <a:rPr lang="en-US" sz="2400" dirty="0" err="1">
                <a:latin typeface="Times New Roman" pitchFamily="18" charset="0"/>
                <a:cs typeface="Times New Roman" pitchFamily="18" charset="0"/>
              </a:rPr>
              <a:t>stallos</a:t>
            </a:r>
            <a:r>
              <a:rPr lang="en-US"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мұз</a:t>
            </a:r>
            <a:r>
              <a:rPr lang="ru-RU" sz="2400" dirty="0">
                <a:latin typeface="Times New Roman" pitchFamily="18" charset="0"/>
                <a:cs typeface="Times New Roman" pitchFamily="18" charset="0"/>
              </a:rPr>
              <a:t>, гр. </a:t>
            </a:r>
            <a:r>
              <a:rPr lang="en-US" sz="2400" dirty="0" err="1">
                <a:latin typeface="Times New Roman" pitchFamily="18" charset="0"/>
                <a:cs typeface="Times New Roman" pitchFamily="18" charset="0"/>
              </a:rPr>
              <a:t>grafo</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жазу</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мен кристалл </a:t>
            </a:r>
            <a:r>
              <a:rPr lang="ru-RU" sz="2400" dirty="0" err="1">
                <a:latin typeface="Times New Roman" pitchFamily="18" charset="0"/>
                <a:cs typeface="Times New Roman" pitchFamily="18" charset="0"/>
              </a:rPr>
              <a:t>заттар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туралы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ғылым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a:t>
            </a:r>
            <a:r>
              <a:rPr lang="ru-RU" sz="2400" dirty="0">
                <a:latin typeface="Times New Roman" pitchFamily="18" charset="0"/>
                <a:cs typeface="Times New Roman" pitchFamily="18" charset="0"/>
              </a:rPr>
              <a:t> кристалл </a:t>
            </a:r>
            <a:r>
              <a:rPr lang="ru-RU" sz="2400" dirty="0" err="1">
                <a:latin typeface="Times New Roman" pitchFamily="18" charset="0"/>
                <a:cs typeface="Times New Roman" pitchFamily="18" charset="0"/>
              </a:rPr>
              <a:t>заттардың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құрамы</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құрылысын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пішінін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өзара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сыртқы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ортамен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күйін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зерттейді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Геометриялық</a:t>
            </a:r>
            <a:r>
              <a:rPr lang="ru-RU" sz="2400" dirty="0">
                <a:latin typeface="Times New Roman" pitchFamily="18" charset="0"/>
                <a:cs typeface="Times New Roman" pitchFamily="18" charset="0"/>
              </a:rPr>
              <a:t> Кристаллография кристалл </a:t>
            </a:r>
            <a:r>
              <a:rPr lang="ru-RU" sz="2400" dirty="0" err="1">
                <a:latin typeface="Times New Roman" pitchFamily="18" charset="0"/>
                <a:cs typeface="Times New Roman" pitchFamily="18" charset="0"/>
              </a:rPr>
              <a:t>заттардың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симметриясын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пішінін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кеңістік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құрылысының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геометриялық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заңдылықтарын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зерттейді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Физикалық</a:t>
            </a:r>
            <a:r>
              <a:rPr lang="ru-RU" sz="2400" dirty="0">
                <a:latin typeface="Times New Roman" pitchFamily="18" charset="0"/>
                <a:cs typeface="Times New Roman" pitchFamily="18" charset="0"/>
              </a:rPr>
              <a:t> Кристаллография </a:t>
            </a:r>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зерттейді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Химиялық</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кристаллография </a:t>
            </a:r>
            <a:r>
              <a:rPr lang="ru-RU" sz="2400" dirty="0">
                <a:latin typeface="Times New Roman" pitchFamily="18" charset="0"/>
                <a:cs typeface="Times New Roman" pitchFamily="18" charset="0"/>
              </a:rPr>
              <a:t>кристалл </a:t>
            </a:r>
            <a:r>
              <a:rPr lang="ru-RU" sz="2400" dirty="0" err="1">
                <a:latin typeface="Times New Roman" pitchFamily="18" charset="0"/>
                <a:cs typeface="Times New Roman" pitchFamily="18" charset="0"/>
              </a:rPr>
              <a:t>заттарды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құрамымен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қарастырады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Қазіргі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кезде</a:t>
            </a:r>
            <a:r>
              <a:rPr lang="ru-RU" sz="2400" dirty="0">
                <a:latin typeface="Times New Roman" pitchFamily="18" charset="0"/>
                <a:cs typeface="Times New Roman" pitchFamily="18" charset="0"/>
              </a:rPr>
              <a:t> химия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физика </a:t>
            </a:r>
            <a:r>
              <a:rPr lang="ru-RU" sz="2400" dirty="0" err="1">
                <a:latin typeface="Times New Roman" pitchFamily="18" charset="0"/>
                <a:cs typeface="Times New Roman" pitchFamily="18" charset="0"/>
              </a:rPr>
              <a:t>ғылымдары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аралығындағы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кристаллографияның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салалары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жеке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ілім</a:t>
            </a:r>
            <a:r>
              <a:rPr lang="ru-RU" sz="2400" dirty="0">
                <a:latin typeface="Times New Roman" pitchFamily="18" charset="0"/>
                <a:cs typeface="Times New Roman" pitchFamily="18" charset="0"/>
              </a:rPr>
              <a:t> – кристаллохимия, кристаллофизика </a:t>
            </a:r>
            <a:r>
              <a:rPr lang="ru-RU" sz="2400" dirty="0" err="1">
                <a:latin typeface="Times New Roman" pitchFamily="18" charset="0"/>
                <a:cs typeface="Times New Roman" pitchFamily="18" charset="0"/>
              </a:rPr>
              <a:t>ретінде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қарқынды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дамуда</a:t>
            </a:r>
            <a:r>
              <a:rPr lang="ru-RU" sz="2400" dirty="0">
                <a:latin typeface="Times New Roman" pitchFamily="18" charset="0"/>
                <a:cs typeface="Times New Roman" pitchFamily="18" charset="0"/>
              </a:rPr>
              <a:t>.</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2849" y="5301208"/>
            <a:ext cx="1753607"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5959620"/>
      </p:ext>
    </p:extLst>
  </p:cSld>
  <p:clrMapOvr>
    <a:masterClrMapping/>
  </p:clrMapOvr>
  <p:transition spd="slow">
    <p:wheel spokes="2"/>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208912" cy="3785652"/>
          </a:xfrm>
          <a:prstGeom prst="rect">
            <a:avLst/>
          </a:prstGeom>
        </p:spPr>
        <p:txBody>
          <a:bodyPr wrap="square">
            <a:spAutoFit/>
          </a:bodyPr>
          <a:lstStyle/>
          <a:p>
            <a:pPr indent="354013" algn="just"/>
            <a:r>
              <a:rPr lang="ru-RU" sz="2400" dirty="0">
                <a:solidFill>
                  <a:srgbClr val="C00000"/>
                </a:solidFill>
                <a:latin typeface="Times New Roman" pitchFamily="18" charset="0"/>
                <a:cs typeface="Times New Roman" pitchFamily="18" charset="0"/>
              </a:rPr>
              <a:t>Кристаллография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тәсілдерін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белоктар</a:t>
            </a:r>
            <a:r>
              <a:rPr lang="ru-RU" sz="2400" dirty="0">
                <a:latin typeface="Times New Roman" pitchFamily="18" charset="0"/>
                <a:cs typeface="Times New Roman" pitchFamily="18" charset="0"/>
              </a:rPr>
              <a:t> мен нуклеин </a:t>
            </a:r>
            <a:r>
              <a:rPr lang="ru-RU" sz="2400" dirty="0" err="1">
                <a:latin typeface="Times New Roman" pitchFamily="18" charset="0"/>
                <a:cs typeface="Times New Roman" pitchFamily="18" charset="0"/>
              </a:rPr>
              <a:t>қышқылдарын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зерттеуде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қолдану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молекулалық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биологияның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дамуына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күшті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әсер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етті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болуы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өсу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ерекшеліктерін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зерттеу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Кристаллографияның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міндеттерінің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табылады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Мұнда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қоршаған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ортамен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өзара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әсерін</a:t>
            </a:r>
            <a:r>
              <a:rPr lang="ru-RU" sz="2400" dirty="0">
                <a:latin typeface="Times New Roman" pitchFamily="18" charset="0"/>
                <a:cs typeface="Times New Roman" pitchFamily="18" charset="0"/>
              </a:rPr>
              <a:t>, атом-</a:t>
            </a:r>
            <a:r>
              <a:rPr lang="ru-RU" sz="2400" dirty="0" err="1">
                <a:latin typeface="Times New Roman" pitchFamily="18" charset="0"/>
                <a:cs typeface="Times New Roman" pitchFamily="18" charset="0"/>
              </a:rPr>
              <a:t>молекулалық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құрылымы</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қасиеттерінің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анизотроптығын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ескере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отырып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беттік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құбылыстардың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фазалық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өзгерулердің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заңдылықтарын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термодинамикалық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жалпы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принциптері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пайдаланылады</a:t>
            </a:r>
            <a:r>
              <a:rPr lang="ru-RU" sz="2400" dirty="0">
                <a:latin typeface="Times New Roman" pitchFamily="18" charset="0"/>
                <a:cs typeface="Times New Roman" pitchFamily="18" charset="0"/>
              </a:rPr>
              <a:t>.</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9" y="4725144"/>
            <a:ext cx="1944216" cy="1751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5187818"/>
      </p:ext>
    </p:extLst>
  </p:cSld>
  <p:clrMapOvr>
    <a:masterClrMapping/>
  </p:clrMapOvr>
  <p:transition spd="slow">
    <p:wheel spokes="2"/>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280920" cy="3785652"/>
          </a:xfrm>
          <a:prstGeom prst="rect">
            <a:avLst/>
          </a:prstGeom>
        </p:spPr>
        <p:txBody>
          <a:bodyPr wrap="square">
            <a:spAutoFit/>
          </a:bodyPr>
          <a:lstStyle/>
          <a:p>
            <a:pPr indent="354013" algn="just"/>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механикалық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акустикалық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әсерлерді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температураның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өзгеруін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электр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тоғын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электрмагнит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өзгерісін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сәулелердің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әсерін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сезгіштігі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сияқты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Кристаллографиялық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зерттеудің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радиотехникаға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электроникаға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оптикаға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акустикаға</a:t>
            </a:r>
            <a:r>
              <a:rPr lang="ru-RU" sz="2400" dirty="0">
                <a:latin typeface="Times New Roman" pitchFamily="18" charset="0"/>
                <a:cs typeface="Times New Roman" pitchFamily="18" charset="0"/>
              </a:rPr>
              <a:t>, материал </a:t>
            </a:r>
            <a:r>
              <a:rPr lang="ru-RU" sz="2400" dirty="0" err="1">
                <a:latin typeface="Times New Roman" pitchFamily="18" charset="0"/>
                <a:cs typeface="Times New Roman" pitchFamily="18" charset="0"/>
              </a:rPr>
              <a:t>өндеуге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аспап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жасау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ісіне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кеңінен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енуіне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мүмкіндік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Осыған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жасанды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өндірісі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қарқынды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дамуда</a:t>
            </a:r>
            <a:r>
              <a:rPr lang="ru-RU" sz="2400" dirty="0">
                <a:latin typeface="Times New Roman" pitchFamily="18" charset="0"/>
                <a:cs typeface="Times New Roman" pitchFamily="18" charset="0"/>
              </a:rPr>
              <a:t>. Кристаллография </a:t>
            </a:r>
            <a:r>
              <a:rPr lang="ru-RU" sz="2400" dirty="0" err="1">
                <a:latin typeface="Times New Roman" pitchFamily="18" charset="0"/>
                <a:cs typeface="Times New Roman" pitchFamily="18" charset="0"/>
              </a:rPr>
              <a:t>сұйық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кристаллдар</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полимерлердің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құрылымы</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қасиеттерін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зерттеуде</a:t>
            </a:r>
            <a:r>
              <a:rPr lang="ru-RU" sz="2400" dirty="0">
                <a:latin typeface="Times New Roman" pitchFamily="18" charset="0"/>
                <a:cs typeface="Times New Roman" pitchFamily="18" charset="0"/>
              </a:rPr>
              <a:t> де </a:t>
            </a:r>
            <a:r>
              <a:rPr lang="ru-RU" sz="2400" dirty="0" err="1">
                <a:latin typeface="Times New Roman" pitchFamily="18" charset="0"/>
                <a:cs typeface="Times New Roman" pitchFamily="18" charset="0"/>
              </a:rPr>
              <a:t>қолданылады</a:t>
            </a:r>
            <a:r>
              <a:rPr lang="ru-RU" sz="2400" dirty="0">
                <a:latin typeface="Times New Roman" pitchFamily="18" charset="0"/>
                <a:cs typeface="Times New Roman" pitchFamily="18" charset="0"/>
              </a:rPr>
              <a:t>.</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4509120"/>
            <a:ext cx="2376264"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1330712"/>
      </p:ext>
    </p:extLst>
  </p:cSld>
  <p:clrMapOvr>
    <a:masterClrMapping/>
  </p:clrMapOvr>
  <p:transition spd="slow">
    <p:wheel spokes="2"/>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3" y="476672"/>
            <a:ext cx="8208913" cy="5632311"/>
          </a:xfrm>
          <a:prstGeom prst="rect">
            <a:avLst/>
          </a:prstGeom>
        </p:spPr>
        <p:txBody>
          <a:bodyPr wrap="square">
            <a:spAutoFit/>
          </a:bodyPr>
          <a:lstStyle/>
          <a:p>
            <a:pPr indent="355600" algn="just"/>
            <a:r>
              <a:rPr lang="ru-RU" sz="2400" b="1" i="1" dirty="0" err="1">
                <a:solidFill>
                  <a:srgbClr val="C00000"/>
                </a:solidFill>
                <a:latin typeface="Times New Roman" pitchFamily="18" charset="0"/>
                <a:cs typeface="Times New Roman" pitchFamily="18" charset="0"/>
              </a:rPr>
              <a:t>Кристаллографиядағы</a:t>
            </a:r>
            <a:r>
              <a:rPr lang="ru-RU" sz="2400" b="1" i="1" dirty="0">
                <a:solidFill>
                  <a:srgbClr val="C00000"/>
                </a:solidFill>
                <a:latin typeface="Times New Roman" pitchFamily="18" charset="0"/>
                <a:cs typeface="Times New Roman" pitchFamily="18" charset="0"/>
              </a:rPr>
              <a:t> </a:t>
            </a:r>
            <a:r>
              <a:rPr lang="ru-RU" sz="2400" b="1" i="1" dirty="0" err="1">
                <a:solidFill>
                  <a:srgbClr val="C00000"/>
                </a:solidFill>
                <a:latin typeface="Times New Roman" pitchFamily="18" charset="0"/>
                <a:cs typeface="Times New Roman" pitchFamily="18" charset="0"/>
              </a:rPr>
              <a:t>бағыттар</a:t>
            </a:r>
            <a:r>
              <a:rPr lang="ru-RU" sz="2400" b="1" i="1" dirty="0">
                <a:solidFill>
                  <a:srgbClr val="C00000"/>
                </a:solidFill>
                <a:latin typeface="Times New Roman" pitchFamily="18" charset="0"/>
                <a:cs typeface="Times New Roman" pitchFamily="18" charset="0"/>
              </a:rPr>
              <a:t> </a:t>
            </a:r>
            <a:r>
              <a:rPr lang="ru-RU" sz="2400" dirty="0">
                <a:latin typeface="Times New Roman" pitchFamily="18" charset="0"/>
                <a:cs typeface="Times New Roman" pitchFamily="18" charset="0"/>
              </a:rPr>
              <a:t>(Кристаллографическое направление) — </a:t>
            </a:r>
            <a:r>
              <a:rPr lang="ru-RU" sz="2400" dirty="0" err="1">
                <a:latin typeface="Times New Roman" pitchFamily="18" charset="0"/>
                <a:cs typeface="Times New Roman" pitchFamily="18" charset="0"/>
              </a:rPr>
              <a:t>берілген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крисаталлографиялық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жүйенің</a:t>
            </a:r>
            <a:r>
              <a:rPr lang="ru-RU" sz="2400" dirty="0">
                <a:latin typeface="Times New Roman" pitchFamily="18" charset="0"/>
                <a:cs typeface="Times New Roman" pitchFamily="18" charset="0"/>
              </a:rPr>
              <a:t> басы </a:t>
            </a:r>
            <a:r>
              <a:rPr lang="ru-RU" sz="2400" dirty="0" err="1">
                <a:latin typeface="Times New Roman" pitchFamily="18" charset="0"/>
                <a:cs typeface="Times New Roman" pitchFamily="18" charset="0"/>
              </a:rPr>
              <a:t>арқылы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бұрышпен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сызық</a:t>
            </a:r>
            <a:r>
              <a:rPr lang="ru-RU" sz="2400" dirty="0">
                <a:latin typeface="Times New Roman" pitchFamily="18" charset="0"/>
                <a:cs typeface="Times New Roman" pitchFamily="18" charset="0"/>
              </a:rPr>
              <a:t>.</a:t>
            </a:r>
          </a:p>
          <a:p>
            <a:pPr indent="355600" algn="just"/>
            <a:r>
              <a:rPr lang="ru-RU" sz="2400" b="1" i="1" dirty="0" err="1">
                <a:solidFill>
                  <a:srgbClr val="C00000"/>
                </a:solidFill>
                <a:latin typeface="Times New Roman" pitchFamily="18" charset="0"/>
                <a:cs typeface="Times New Roman" pitchFamily="18" charset="0"/>
              </a:rPr>
              <a:t>Кристаллографиялық</a:t>
            </a:r>
            <a:r>
              <a:rPr lang="ru-RU" sz="2400" b="1" i="1" dirty="0">
                <a:solidFill>
                  <a:srgbClr val="C00000"/>
                </a:solidFill>
                <a:latin typeface="Times New Roman" pitchFamily="18" charset="0"/>
                <a:cs typeface="Times New Roman" pitchFamily="18" charset="0"/>
              </a:rPr>
              <a:t> </a:t>
            </a:r>
            <a:r>
              <a:rPr lang="ru-RU" sz="2400" b="1" i="1" dirty="0" err="1">
                <a:solidFill>
                  <a:srgbClr val="C00000"/>
                </a:solidFill>
                <a:latin typeface="Times New Roman" pitchFamily="18" charset="0"/>
                <a:cs typeface="Times New Roman" pitchFamily="18" charset="0"/>
              </a:rPr>
              <a:t>бағдар</a:t>
            </a:r>
            <a:r>
              <a:rPr lang="ru-RU" sz="2400" b="1" i="1" dirty="0">
                <a:solidFill>
                  <a:srgbClr val="C00000"/>
                </a:solidFill>
                <a:latin typeface="Times New Roman" pitchFamily="18" charset="0"/>
                <a:cs typeface="Times New Roman" pitchFamily="18" charset="0"/>
              </a:rPr>
              <a:t> </a:t>
            </a:r>
            <a:r>
              <a:rPr lang="ru-RU" sz="2400" dirty="0">
                <a:latin typeface="Times New Roman" pitchFamily="18" charset="0"/>
                <a:cs typeface="Times New Roman" pitchFamily="18" charset="0"/>
              </a:rPr>
              <a:t>(Кристаллографическая ориентировка) — </a:t>
            </a:r>
            <a:r>
              <a:rPr lang="ru-RU" sz="2400" dirty="0" err="1">
                <a:latin typeface="Times New Roman" pitchFamily="18" charset="0"/>
                <a:cs typeface="Times New Roman" pitchFamily="18" charset="0"/>
              </a:rPr>
              <a:t>тордағы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ұқсас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жазықтықтардың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бағытгардың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бағдары</a:t>
            </a:r>
            <a:r>
              <a:rPr lang="ru-RU" sz="2400" dirty="0">
                <a:latin typeface="Times New Roman" pitchFamily="18" charset="0"/>
                <a:cs typeface="Times New Roman" pitchFamily="18" charset="0"/>
              </a:rPr>
              <a:t>.</a:t>
            </a:r>
          </a:p>
          <a:p>
            <a:pPr indent="355600" algn="just"/>
            <a:r>
              <a:rPr lang="ru-RU" sz="2400" b="1" i="1" dirty="0" err="1" smtClean="0">
                <a:solidFill>
                  <a:srgbClr val="C00000"/>
                </a:solidFill>
                <a:latin typeface="Times New Roman" pitchFamily="18" charset="0"/>
                <a:cs typeface="Times New Roman" pitchFamily="18" charset="0"/>
              </a:rPr>
              <a:t>Кристаллографиялық</a:t>
            </a:r>
            <a:r>
              <a:rPr lang="ru-RU" sz="2400" b="1" i="1" dirty="0">
                <a:solidFill>
                  <a:srgbClr val="C00000"/>
                </a:solidFill>
                <a:latin typeface="Times New Roman" pitchFamily="18" charset="0"/>
                <a:cs typeface="Times New Roman" pitchFamily="18" charset="0"/>
              </a:rPr>
              <a:t> </a:t>
            </a:r>
            <a:r>
              <a:rPr lang="ru-RU" sz="2400" b="1" i="1" dirty="0" err="1" smtClean="0">
                <a:solidFill>
                  <a:srgbClr val="C00000"/>
                </a:solidFill>
                <a:latin typeface="Times New Roman" pitchFamily="18" charset="0"/>
                <a:cs typeface="Times New Roman" pitchFamily="18" charset="0"/>
              </a:rPr>
              <a:t>бағыт</a:t>
            </a:r>
            <a:r>
              <a:rPr lang="ru-RU" sz="2400" b="1" i="1" dirty="0" smtClean="0">
                <a:solidFill>
                  <a:srgbClr val="C00000"/>
                </a:solidFill>
                <a:latin typeface="Times New Roman" pitchFamily="18" charset="0"/>
                <a:cs typeface="Times New Roman" pitchFamily="18" charset="0"/>
              </a:rPr>
              <a:t> </a:t>
            </a:r>
            <a:r>
              <a:rPr lang="ru-RU" sz="2400" dirty="0">
                <a:latin typeface="Times New Roman" pitchFamily="18" charset="0"/>
                <a:cs typeface="Times New Roman" pitchFamily="18" charset="0"/>
              </a:rPr>
              <a:t>(Направление кристаллографическое) — </a:t>
            </a:r>
            <a:r>
              <a:rPr lang="ru-RU" sz="2400" dirty="0" err="1">
                <a:latin typeface="Times New Roman" pitchFamily="18" charset="0"/>
                <a:cs typeface="Times New Roman" pitchFamily="18" charset="0"/>
              </a:rPr>
              <a:t>координатгы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жүйенің</a:t>
            </a:r>
            <a:r>
              <a:rPr lang="ru-RU" sz="2400" dirty="0">
                <a:latin typeface="Times New Roman" pitchFamily="18" charset="0"/>
                <a:cs typeface="Times New Roman" pitchFamily="18" charset="0"/>
              </a:rPr>
              <a:t> басы </a:t>
            </a:r>
            <a:r>
              <a:rPr lang="ru-RU" sz="2400" dirty="0" err="1">
                <a:latin typeface="Times New Roman" pitchFamily="18" charset="0"/>
                <a:cs typeface="Times New Roman" pitchFamily="18" charset="0"/>
              </a:rPr>
              <a:t>арқылы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берілген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кристаллографиялық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жазықтыққа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бұрышпен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сызық</a:t>
            </a:r>
            <a:r>
              <a:rPr lang="ru-RU" sz="2400" dirty="0">
                <a:latin typeface="Times New Roman" pitchFamily="18" charset="0"/>
                <a:cs typeface="Times New Roman" pitchFamily="18" charset="0"/>
              </a:rPr>
              <a:t>.</a:t>
            </a:r>
          </a:p>
          <a:p>
            <a:pPr indent="355600" algn="just"/>
            <a:r>
              <a:rPr lang="ru-RU" sz="2400" b="1" i="1" dirty="0" err="1">
                <a:solidFill>
                  <a:srgbClr val="C00000"/>
                </a:solidFill>
                <a:latin typeface="Times New Roman" pitchFamily="18" charset="0"/>
                <a:cs typeface="Times New Roman" pitchFamily="18" charset="0"/>
              </a:rPr>
              <a:t>Кристаллографиялық</a:t>
            </a:r>
            <a:r>
              <a:rPr lang="ru-RU" sz="2400" b="1" i="1" dirty="0">
                <a:solidFill>
                  <a:srgbClr val="C00000"/>
                </a:solidFill>
                <a:latin typeface="Times New Roman" pitchFamily="18" charset="0"/>
                <a:cs typeface="Times New Roman" pitchFamily="18" charset="0"/>
              </a:rPr>
              <a:t> </a:t>
            </a:r>
            <a:r>
              <a:rPr lang="ru-RU" sz="2400" b="1" i="1" dirty="0" err="1">
                <a:solidFill>
                  <a:srgbClr val="C00000"/>
                </a:solidFill>
                <a:latin typeface="Times New Roman" pitchFamily="18" charset="0"/>
                <a:cs typeface="Times New Roman" pitchFamily="18" charset="0"/>
              </a:rPr>
              <a:t>жазықтық</a:t>
            </a:r>
            <a:r>
              <a:rPr lang="ru-RU" sz="2400" b="1" i="1" dirty="0">
                <a:solidFill>
                  <a:srgbClr val="C00000"/>
                </a:solidFill>
                <a:latin typeface="Times New Roman" pitchFamily="18" charset="0"/>
                <a:cs typeface="Times New Roman" pitchFamily="18" charset="0"/>
              </a:rPr>
              <a:t> </a:t>
            </a:r>
            <a:r>
              <a:rPr lang="ru-RU" sz="2400" dirty="0">
                <a:latin typeface="Times New Roman" pitchFamily="18" charset="0"/>
                <a:cs typeface="Times New Roman" pitchFamily="18" charset="0"/>
              </a:rPr>
              <a:t>(Кристаллографическая плоскость) — </a:t>
            </a:r>
            <a:r>
              <a:rPr lang="ru-RU" sz="2400" dirty="0" err="1">
                <a:latin typeface="Times New Roman" pitchFamily="18" charset="0"/>
                <a:cs typeface="Times New Roman" pitchFamily="18" charset="0"/>
              </a:rPr>
              <a:t>кристаллографиялық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индекстің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көмегімен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белгіленетін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тордағы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жазықтық</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252258949"/>
      </p:ext>
    </p:extLst>
  </p:cSld>
  <p:clrMapOvr>
    <a:masterClrMapping/>
  </p:clrMapOvr>
  <p:transition spd="slow">
    <p:wheel spokes="2"/>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620688"/>
            <a:ext cx="8064896" cy="2677656"/>
          </a:xfrm>
          <a:prstGeom prst="rect">
            <a:avLst/>
          </a:prstGeom>
          <a:noFill/>
        </p:spPr>
        <p:txBody>
          <a:bodyPr wrap="square" rtlCol="0">
            <a:spAutoFit/>
          </a:bodyPr>
          <a:lstStyle/>
          <a:p>
            <a:pPr lvl="0" indent="355600" algn="just"/>
            <a:r>
              <a:rPr lang="ru-RU" sz="2400" b="1" i="1" dirty="0" err="1">
                <a:solidFill>
                  <a:srgbClr val="C00000"/>
                </a:solidFill>
                <a:latin typeface="Times New Roman" pitchFamily="18" charset="0"/>
                <a:cs typeface="Times New Roman" pitchFamily="18" charset="0"/>
              </a:rPr>
              <a:t>Кристаллографиялық</a:t>
            </a:r>
            <a:r>
              <a:rPr lang="ru-RU" sz="2400" b="1" i="1" dirty="0">
                <a:solidFill>
                  <a:srgbClr val="C00000"/>
                </a:solidFill>
                <a:latin typeface="Times New Roman" pitchFamily="18" charset="0"/>
                <a:cs typeface="Times New Roman" pitchFamily="18" charset="0"/>
              </a:rPr>
              <a:t> </a:t>
            </a:r>
            <a:r>
              <a:rPr lang="ru-RU" sz="2400" b="1" i="1" dirty="0" err="1">
                <a:solidFill>
                  <a:srgbClr val="C00000"/>
                </a:solidFill>
                <a:latin typeface="Times New Roman" pitchFamily="18" charset="0"/>
                <a:cs typeface="Times New Roman" pitchFamily="18" charset="0"/>
              </a:rPr>
              <a:t>жүйе</a:t>
            </a:r>
            <a:r>
              <a:rPr lang="ru-RU" sz="2400" b="1" i="1" dirty="0">
                <a:solidFill>
                  <a:srgbClr val="C00000"/>
                </a:solidFill>
                <a:latin typeface="Times New Roman" pitchFamily="18" charset="0"/>
                <a:cs typeface="Times New Roman" pitchFamily="18" charset="0"/>
              </a:rPr>
              <a:t> </a:t>
            </a:r>
            <a:r>
              <a:rPr lang="ru-RU" sz="2400" dirty="0">
                <a:solidFill>
                  <a:prstClr val="black"/>
                </a:solidFill>
                <a:latin typeface="Times New Roman" pitchFamily="18" charset="0"/>
                <a:cs typeface="Times New Roman" pitchFamily="18" charset="0"/>
              </a:rPr>
              <a:t>(Кристаллографическая система) — </a:t>
            </a:r>
            <a:r>
              <a:rPr lang="ru-RU" sz="2400" dirty="0" err="1">
                <a:solidFill>
                  <a:prstClr val="black"/>
                </a:solidFill>
                <a:latin typeface="Times New Roman" pitchFamily="18" charset="0"/>
                <a:cs typeface="Times New Roman" pitchFamily="18" charset="0"/>
              </a:rPr>
              <a:t>кристаллографиялық</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жазықтық</a:t>
            </a:r>
            <a:r>
              <a:rPr lang="ru-RU" sz="2400" dirty="0">
                <a:solidFill>
                  <a:prstClr val="black"/>
                </a:solidFill>
                <a:latin typeface="Times New Roman" pitchFamily="18" charset="0"/>
                <a:cs typeface="Times New Roman" pitchFamily="18" charset="0"/>
              </a:rPr>
              <a:t> пен </a:t>
            </a:r>
            <a:r>
              <a:rPr lang="ru-RU" sz="2400" dirty="0" err="1">
                <a:solidFill>
                  <a:prstClr val="black"/>
                </a:solidFill>
                <a:latin typeface="Times New Roman" pitchFamily="18" charset="0"/>
                <a:cs typeface="Times New Roman" pitchFamily="18" charset="0"/>
              </a:rPr>
              <a:t>бағыттың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жиынтығы</a:t>
            </a:r>
            <a:r>
              <a:rPr lang="ru-RU" sz="2400" dirty="0">
                <a:solidFill>
                  <a:prstClr val="black"/>
                </a:solidFill>
                <a:latin typeface="Times New Roman" pitchFamily="18" charset="0"/>
                <a:cs typeface="Times New Roman" pitchFamily="18" charset="0"/>
              </a:rPr>
              <a:t>.</a:t>
            </a:r>
          </a:p>
          <a:p>
            <a:pPr lvl="0" indent="355600" algn="just"/>
            <a:r>
              <a:rPr lang="ru-RU" sz="2400" b="1" i="1" dirty="0" err="1">
                <a:solidFill>
                  <a:srgbClr val="C00000"/>
                </a:solidFill>
                <a:latin typeface="Times New Roman" pitchFamily="18" charset="0"/>
                <a:cs typeface="Times New Roman" pitchFamily="18" charset="0"/>
              </a:rPr>
              <a:t>Кристаллографиялық</a:t>
            </a:r>
            <a:r>
              <a:rPr lang="ru-RU" sz="2400" b="1" i="1" dirty="0">
                <a:solidFill>
                  <a:srgbClr val="C00000"/>
                </a:solidFill>
                <a:latin typeface="Times New Roman" pitchFamily="18" charset="0"/>
                <a:cs typeface="Times New Roman" pitchFamily="18" charset="0"/>
              </a:rPr>
              <a:t> </a:t>
            </a:r>
            <a:r>
              <a:rPr lang="ru-RU" sz="2400" b="1" i="1" dirty="0" err="1">
                <a:solidFill>
                  <a:srgbClr val="C00000"/>
                </a:solidFill>
                <a:latin typeface="Times New Roman" pitchFamily="18" charset="0"/>
                <a:cs typeface="Times New Roman" pitchFamily="18" charset="0"/>
              </a:rPr>
              <a:t>индекстер</a:t>
            </a:r>
            <a:r>
              <a:rPr lang="ru-RU" sz="2400" b="1" i="1" dirty="0">
                <a:solidFill>
                  <a:srgbClr val="C00000"/>
                </a:solidFill>
                <a:latin typeface="Times New Roman" pitchFamily="18" charset="0"/>
                <a:cs typeface="Times New Roman" pitchFamily="18" charset="0"/>
              </a:rPr>
              <a:t> </a:t>
            </a:r>
            <a:r>
              <a:rPr lang="ru-RU" sz="2400" dirty="0">
                <a:solidFill>
                  <a:prstClr val="black"/>
                </a:solidFill>
                <a:latin typeface="Times New Roman" pitchFamily="18" charset="0"/>
                <a:cs typeface="Times New Roman" pitchFamily="18" charset="0"/>
              </a:rPr>
              <a:t>(Кристаллографические индексы) — </a:t>
            </a:r>
            <a:r>
              <a:rPr lang="ru-RU" sz="2400" dirty="0" err="1">
                <a:solidFill>
                  <a:prstClr val="black"/>
                </a:solidFill>
                <a:latin typeface="Times New Roman" pitchFamily="18" charset="0"/>
                <a:cs typeface="Times New Roman" pitchFamily="18" charset="0"/>
              </a:rPr>
              <a:t>кристалдық</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тордағы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нүктелерді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бағыттарды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және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жазыктықтарды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белгілейтін</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кристаллографиядағы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индекстер</a:t>
            </a:r>
            <a:r>
              <a:rPr lang="ru-RU" sz="2400" dirty="0">
                <a:solidFill>
                  <a:prstClr val="black"/>
                </a:solidFill>
                <a:latin typeface="Times New Roman" pitchFamily="18" charset="0"/>
                <a:cs typeface="Times New Roman" pitchFamily="18" charset="0"/>
              </a:rPr>
              <a:t>.</a:t>
            </a:r>
          </a:p>
        </p:txBody>
      </p:sp>
    </p:spTree>
    <p:extLst>
      <p:ext uri="{BB962C8B-B14F-4D97-AF65-F5344CB8AC3E}">
        <p14:creationId xmlns:p14="http://schemas.microsoft.com/office/powerpoint/2010/main" val="1866094699"/>
      </p:ext>
    </p:extLst>
  </p:cSld>
  <p:clrMapOvr>
    <a:masterClrMapping/>
  </p:clrMapOvr>
  <p:transition spd="slow">
    <p:wheel spokes="2"/>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52948" y="188640"/>
            <a:ext cx="5775940" cy="523220"/>
          </a:xfrm>
          <a:prstGeom prst="rect">
            <a:avLst/>
          </a:prstGeom>
        </p:spPr>
        <p:txBody>
          <a:bodyPr wrap="none">
            <a:spAutoFit/>
          </a:bodyPr>
          <a:lstStyle/>
          <a:p>
            <a:pPr algn="ctr"/>
            <a:r>
              <a:rPr lang="ru-RU" sz="2800" b="1" i="1" dirty="0" err="1">
                <a:solidFill>
                  <a:srgbClr val="C00000"/>
                </a:solidFill>
                <a:latin typeface="Times New Roman" pitchFamily="18" charset="0"/>
                <a:cs typeface="Times New Roman" pitchFamily="18" charset="0"/>
              </a:rPr>
              <a:t>Кристалографияның</a:t>
            </a:r>
            <a:r>
              <a:rPr lang="ru-RU" sz="2800" b="1" i="1" dirty="0">
                <a:solidFill>
                  <a:srgbClr val="C00000"/>
                </a:solidFill>
                <a:latin typeface="Times New Roman" pitchFamily="18" charset="0"/>
                <a:cs typeface="Times New Roman" pitchFamily="18" charset="0"/>
              </a:rPr>
              <a:t> даму </a:t>
            </a:r>
            <a:r>
              <a:rPr lang="ru-RU" sz="2800" b="1" i="1" dirty="0" err="1">
                <a:solidFill>
                  <a:srgbClr val="C00000"/>
                </a:solidFill>
                <a:latin typeface="Times New Roman" pitchFamily="18" charset="0"/>
                <a:cs typeface="Times New Roman" pitchFamily="18" charset="0"/>
              </a:rPr>
              <a:t>тарихы</a:t>
            </a:r>
            <a:endParaRPr lang="ru-RU" sz="2800" b="1" i="1" dirty="0">
              <a:solidFill>
                <a:srgbClr val="C00000"/>
              </a:solidFill>
              <a:latin typeface="Times New Roman" pitchFamily="18" charset="0"/>
              <a:cs typeface="Times New Roman" pitchFamily="18" charset="0"/>
            </a:endParaRPr>
          </a:p>
        </p:txBody>
      </p:sp>
      <p:sp>
        <p:nvSpPr>
          <p:cNvPr id="3" name="Прямоугольник 2"/>
          <p:cNvSpPr/>
          <p:nvPr/>
        </p:nvSpPr>
        <p:spPr>
          <a:xfrm>
            <a:off x="467544" y="980728"/>
            <a:ext cx="8280920" cy="4893647"/>
          </a:xfrm>
          <a:prstGeom prst="rect">
            <a:avLst/>
          </a:prstGeom>
        </p:spPr>
        <p:txBody>
          <a:bodyPr wrap="square">
            <a:spAutoFit/>
          </a:bodyPr>
          <a:lstStyle/>
          <a:p>
            <a:pPr indent="354013" algn="just"/>
            <a:r>
              <a:rPr lang="ru-RU" sz="2400" dirty="0">
                <a:latin typeface="Times New Roman" pitchFamily="18" charset="0"/>
                <a:cs typeface="Times New Roman" pitchFamily="18" charset="0"/>
              </a:rPr>
              <a:t>Х</a:t>
            </a:r>
            <a:r>
              <a:rPr lang="en-US" sz="2400" dirty="0">
                <a:latin typeface="Times New Roman" pitchFamily="18" charset="0"/>
                <a:cs typeface="Times New Roman" pitchFamily="18" charset="0"/>
              </a:rPr>
              <a:t>V</a:t>
            </a:r>
            <a:r>
              <a:rPr lang="ru-RU" sz="2400" dirty="0">
                <a:latin typeface="Times New Roman" pitchFamily="18" charset="0"/>
                <a:cs typeface="Times New Roman" pitchFamily="18" charset="0"/>
              </a:rPr>
              <a:t>ІІІ </a:t>
            </a:r>
            <a:r>
              <a:rPr lang="ru-RU" sz="2400" dirty="0" err="1">
                <a:latin typeface="Times New Roman" pitchFamily="18" charset="0"/>
                <a:cs typeface="Times New Roman" pitchFamily="18" charset="0"/>
              </a:rPr>
              <a:t>ғасырдан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бастап</a:t>
            </a:r>
            <a:r>
              <a:rPr lang="ru-RU" sz="2400" dirty="0">
                <a:latin typeface="Times New Roman" pitchFamily="18" charset="0"/>
                <a:cs typeface="Times New Roman" pitchFamily="18" charset="0"/>
              </a:rPr>
              <a:t> кристалл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пішінді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барлық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денелерді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Қазіргі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кезде</a:t>
            </a:r>
            <a:r>
              <a:rPr lang="ru-RU" sz="2400" dirty="0">
                <a:latin typeface="Times New Roman" pitchFamily="18" charset="0"/>
                <a:cs typeface="Times New Roman" pitchFamily="18" charset="0"/>
              </a:rPr>
              <a:t> кристалл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немесе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зертханалық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жағдайларда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тегіс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жєне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түзу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сызыќты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қабырғалары</a:t>
            </a:r>
            <a:r>
              <a:rPr lang="ru-RU" sz="2400" dirty="0">
                <a:latin typeface="Times New Roman" pitchFamily="18" charset="0"/>
                <a:cs typeface="Times New Roman" pitchFamily="18" charset="0"/>
              </a:rPr>
              <a:t> бар </a:t>
            </a:r>
            <a:r>
              <a:rPr lang="ru-RU" sz="2400" dirty="0" err="1">
                <a:latin typeface="Times New Roman" pitchFamily="18" charset="0"/>
                <a:cs typeface="Times New Roman" pitchFamily="18" charset="0"/>
              </a:rPr>
              <a:t>дөңес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өсірілетін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қатты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денелерді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айтады</a:t>
            </a:r>
            <a:r>
              <a:rPr lang="ru-RU" sz="2400" dirty="0">
                <a:latin typeface="Times New Roman" pitchFamily="18" charset="0"/>
                <a:cs typeface="Times New Roman" pitchFamily="18" charset="0"/>
              </a:rPr>
              <a:t>.</a:t>
            </a:r>
          </a:p>
          <a:p>
            <a:pPr indent="354013" algn="just"/>
            <a:r>
              <a:rPr lang="ru-RU" sz="2400" dirty="0" err="1">
                <a:latin typeface="Times New Roman" pitchFamily="18" charset="0"/>
                <a:cs typeface="Times New Roman" pitchFamily="18" charset="0"/>
              </a:rPr>
              <a:t>Табиғи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симметриясы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жєне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сыртқы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пішінінің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дұрыс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болуы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ерекшелігі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саналады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міндетті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Зертханалық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жасанды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өсірілетін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сыртқы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ырлы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қалыпты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пішін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болмауы</a:t>
            </a:r>
            <a:r>
              <a:rPr lang="ru-RU" sz="2400" dirty="0">
                <a:latin typeface="Times New Roman" pitchFamily="18" charset="0"/>
                <a:cs typeface="Times New Roman" pitchFamily="18" charset="0"/>
              </a:rPr>
              <a:t> да </a:t>
            </a:r>
            <a:r>
              <a:rPr lang="ru-RU" sz="2400" dirty="0" err="1">
                <a:latin typeface="Times New Roman" pitchFamily="18" charset="0"/>
                <a:cs typeface="Times New Roman" pitchFamily="18" charset="0"/>
              </a:rPr>
              <a:t>мүмкін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бірібір</a:t>
            </a:r>
            <a:r>
              <a:rPr lang="ru-RU" sz="2400" dirty="0">
                <a:latin typeface="Times New Roman" pitchFamily="18" charset="0"/>
                <a:cs typeface="Times New Roman" pitchFamily="18" charset="0"/>
              </a:rPr>
              <a:t> кристалл </a:t>
            </a:r>
            <a:r>
              <a:rPr lang="ru-RU" sz="2400" dirty="0" err="1">
                <a:latin typeface="Times New Roman" pitchFamily="18" charset="0"/>
                <a:cs typeface="Times New Roman" pitchFamily="18" charset="0"/>
              </a:rPr>
              <a:t>зат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құрылым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симметриясы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сақталады</a:t>
            </a:r>
            <a:r>
              <a:rPr lang="ru-RU" sz="2400" dirty="0">
                <a:latin typeface="Times New Roman" pitchFamily="18" charset="0"/>
                <a:cs typeface="Times New Roman" pitchFamily="18" charset="0"/>
              </a:rPr>
              <a:t>.</a:t>
            </a:r>
          </a:p>
          <a:p>
            <a:pPr indent="354013" algn="just"/>
            <a:r>
              <a:rPr lang="ru-RU" sz="2400" dirty="0" err="1">
                <a:latin typeface="Times New Roman" pitchFamily="18" charset="0"/>
                <a:cs typeface="Times New Roman" pitchFamily="18" charset="0"/>
              </a:rPr>
              <a:t>Тастар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металдар</a:t>
            </a:r>
            <a:r>
              <a:rPr lang="ru-RU" sz="2400" dirty="0">
                <a:latin typeface="Times New Roman" pitchFamily="18" charset="0"/>
                <a:cs typeface="Times New Roman" pitchFamily="18" charset="0"/>
              </a:rPr>
              <a:t>, тау </a:t>
            </a:r>
            <a:r>
              <a:rPr lang="ru-RU" sz="2400" dirty="0" err="1">
                <a:latin typeface="Times New Roman" pitchFamily="18" charset="0"/>
                <a:cs typeface="Times New Roman" pitchFamily="18" charset="0"/>
              </a:rPr>
              <a:t>жыныстарының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талшықтары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сияқты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сияқты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күрделі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объектілердің</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заңды</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ішкі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құрылымы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p>
        </p:txBody>
      </p:sp>
    </p:spTree>
    <p:extLst>
      <p:ext uri="{BB962C8B-B14F-4D97-AF65-F5344CB8AC3E}">
        <p14:creationId xmlns:p14="http://schemas.microsoft.com/office/powerpoint/2010/main" val="967284779"/>
      </p:ext>
    </p:extLst>
  </p:cSld>
  <p:clrMapOvr>
    <a:masterClrMapping/>
  </p:clrMapOvr>
  <p:transition spd="slow">
    <p:wheel spokes="2"/>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692696"/>
            <a:ext cx="8208912" cy="5632311"/>
          </a:xfrm>
          <a:prstGeom prst="rect">
            <a:avLst/>
          </a:prstGeom>
          <a:noFill/>
        </p:spPr>
        <p:txBody>
          <a:bodyPr wrap="square" rtlCol="0">
            <a:spAutoFit/>
          </a:bodyPr>
          <a:lstStyle/>
          <a:p>
            <a:pPr lvl="0" indent="354013" algn="just"/>
            <a:r>
              <a:rPr lang="ru-RU" sz="2400" dirty="0" err="1">
                <a:solidFill>
                  <a:prstClr val="black"/>
                </a:solidFill>
                <a:latin typeface="Times New Roman" pitchFamily="18" charset="0"/>
                <a:cs typeface="Times New Roman" pitchFamily="18" charset="0"/>
              </a:rPr>
              <a:t>Яғни</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әрбір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кристалдық</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затқа</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белгілі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тәртіп</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тиесілі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сипатталатын</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өрнек</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және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бөлшектер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орналасуында</a:t>
            </a:r>
            <a:r>
              <a:rPr lang="ru-RU" sz="2400" dirty="0">
                <a:solidFill>
                  <a:prstClr val="black"/>
                </a:solidFill>
                <a:latin typeface="Times New Roman" pitchFamily="18" charset="0"/>
                <a:cs typeface="Times New Roman" pitchFamily="18" charset="0"/>
              </a:rPr>
              <a:t> симметрия </a:t>
            </a:r>
            <a:r>
              <a:rPr lang="ru-RU" sz="2400" dirty="0" err="1">
                <a:solidFill>
                  <a:prstClr val="black"/>
                </a:solidFill>
                <a:latin typeface="Times New Roman" pitchFamily="18" charset="0"/>
                <a:cs typeface="Times New Roman" pitchFamily="18" charset="0"/>
              </a:rPr>
              <a:t>сақталады</a:t>
            </a:r>
            <a:r>
              <a:rPr lang="ru-RU" sz="2400" dirty="0">
                <a:solidFill>
                  <a:prstClr val="black"/>
                </a:solidFill>
                <a:latin typeface="Times New Roman" pitchFamily="18" charset="0"/>
                <a:cs typeface="Times New Roman" pitchFamily="18" charset="0"/>
              </a:rPr>
              <a:t>. Ал </a:t>
            </a:r>
            <a:r>
              <a:rPr lang="ru-RU" sz="2400" dirty="0" err="1">
                <a:solidFill>
                  <a:prstClr val="black"/>
                </a:solidFill>
                <a:latin typeface="Times New Roman" pitchFamily="18" charset="0"/>
                <a:cs typeface="Times New Roman" pitchFamily="18" charset="0"/>
              </a:rPr>
              <a:t>барлық</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заңдылықтарды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сапалық</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және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мөлшерлік</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анықтауға</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болады</a:t>
            </a:r>
            <a:r>
              <a:rPr lang="ru-RU" sz="2400" dirty="0">
                <a:solidFill>
                  <a:prstClr val="black"/>
                </a:solidFill>
                <a:latin typeface="Times New Roman" pitchFamily="18" charset="0"/>
                <a:cs typeface="Times New Roman" pitchFamily="18" charset="0"/>
              </a:rPr>
              <a:t>.</a:t>
            </a:r>
          </a:p>
          <a:p>
            <a:pPr lvl="0" indent="354013" algn="just"/>
            <a:r>
              <a:rPr lang="ru-RU" sz="2400" dirty="0" err="1">
                <a:solidFill>
                  <a:prstClr val="black"/>
                </a:solidFill>
                <a:latin typeface="Times New Roman" pitchFamily="18" charset="0"/>
                <a:cs typeface="Times New Roman" pitchFamily="18" charset="0"/>
              </a:rPr>
              <a:t>Осылайша</a:t>
            </a:r>
            <a:r>
              <a:rPr lang="ru-RU" sz="2400" dirty="0">
                <a:solidFill>
                  <a:prstClr val="black"/>
                </a:solidFill>
                <a:latin typeface="Times New Roman" pitchFamily="18" charset="0"/>
                <a:cs typeface="Times New Roman" pitchFamily="18" charset="0"/>
              </a:rPr>
              <a:t>, кристалл </a:t>
            </a:r>
            <a:r>
              <a:rPr lang="ru-RU" sz="2400" dirty="0" err="1">
                <a:solidFill>
                  <a:prstClr val="black"/>
                </a:solidFill>
                <a:latin typeface="Times New Roman" pitchFamily="18" charset="0"/>
                <a:cs typeface="Times New Roman" pitchFamily="18" charset="0"/>
              </a:rPr>
              <a:t>анықтамасын</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және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оның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базасында</a:t>
            </a:r>
            <a:r>
              <a:rPr lang="ru-RU" sz="2400" dirty="0">
                <a:solidFill>
                  <a:prstClr val="black"/>
                </a:solidFill>
                <a:latin typeface="Times New Roman" pitchFamily="18" charset="0"/>
                <a:cs typeface="Times New Roman" pitchFamily="18" charset="0"/>
              </a:rPr>
              <a:t> кристаллография </a:t>
            </a:r>
            <a:r>
              <a:rPr lang="ru-RU" sz="2400" dirty="0" err="1">
                <a:solidFill>
                  <a:prstClr val="black"/>
                </a:solidFill>
                <a:latin typeface="Times New Roman" pitchFamily="18" charset="0"/>
                <a:cs typeface="Times New Roman" pitchFamily="18" charset="0"/>
              </a:rPr>
              <a:t>ғылымының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пәні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тапсырмаларын</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анықтауға</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болады</a:t>
            </a:r>
            <a:r>
              <a:rPr lang="ru-RU" sz="2400" dirty="0">
                <a:solidFill>
                  <a:prstClr val="black"/>
                </a:solidFill>
                <a:latin typeface="Times New Roman" pitchFamily="18" charset="0"/>
                <a:cs typeface="Times New Roman" pitchFamily="18" charset="0"/>
              </a:rPr>
              <a:t>.</a:t>
            </a:r>
          </a:p>
          <a:p>
            <a:pPr lvl="0" indent="354013" algn="just"/>
            <a:r>
              <a:rPr lang="ru-RU" sz="2400" dirty="0">
                <a:solidFill>
                  <a:prstClr val="black"/>
                </a:solidFill>
                <a:latin typeface="Times New Roman" pitchFamily="18" charset="0"/>
                <a:cs typeface="Times New Roman" pitchFamily="18" charset="0"/>
              </a:rPr>
              <a:t>Кристалл </a:t>
            </a:r>
            <a:r>
              <a:rPr lang="ru-RU" sz="2400" dirty="0" err="1" smtClean="0">
                <a:solidFill>
                  <a:prstClr val="black"/>
                </a:solidFill>
                <a:latin typeface="Times New Roman" pitchFamily="18" charset="0"/>
                <a:cs typeface="Times New Roman" pitchFamily="18" charset="0"/>
              </a:rPr>
              <a:t>деп</a:t>
            </a:r>
            <a:r>
              <a:rPr lang="ru-RU" sz="2400" dirty="0" smtClean="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құрамындағы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барлық</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элементтер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бөлшектер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атомдар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иондар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молекулалар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қандай</a:t>
            </a:r>
            <a:r>
              <a:rPr lang="ru-RU" sz="2400" dirty="0">
                <a:solidFill>
                  <a:prstClr val="black"/>
                </a:solidFill>
                <a:latin typeface="Times New Roman" pitchFamily="18" charset="0"/>
                <a:cs typeface="Times New Roman" pitchFamily="18" charset="0"/>
              </a:rPr>
              <a:t> да </a:t>
            </a:r>
            <a:r>
              <a:rPr lang="ru-RU" sz="2400" dirty="0" err="1">
                <a:solidFill>
                  <a:prstClr val="black"/>
                </a:solidFill>
                <a:latin typeface="Times New Roman" pitchFamily="18" charset="0"/>
                <a:cs typeface="Times New Roman" pitchFamily="18" charset="0"/>
              </a:rPr>
              <a:t>үлкен</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арақашықтықта</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қатаң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зањдылықтармен</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орналасқан</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қатты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денені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айтады</a:t>
            </a:r>
            <a:r>
              <a:rPr lang="ru-RU" sz="2400" dirty="0">
                <a:solidFill>
                  <a:prstClr val="black"/>
                </a:solidFill>
                <a:latin typeface="Times New Roman" pitchFamily="18" charset="0"/>
                <a:cs typeface="Times New Roman" pitchFamily="18" charset="0"/>
              </a:rPr>
              <a:t>.</a:t>
            </a:r>
          </a:p>
          <a:p>
            <a:pPr lvl="0" indent="354013" algn="just"/>
            <a:r>
              <a:rPr lang="ru-RU" sz="2400" dirty="0" err="1">
                <a:solidFill>
                  <a:prstClr val="black"/>
                </a:solidFill>
                <a:latin typeface="Times New Roman" pitchFamily="18" charset="0"/>
                <a:cs typeface="Times New Roman" pitchFamily="18" charset="0"/>
              </a:rPr>
              <a:t>Кристаллографияны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оқыту</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пәні</a:t>
            </a:r>
            <a:r>
              <a:rPr lang="ru-RU" sz="2400" dirty="0">
                <a:solidFill>
                  <a:prstClr val="black"/>
                </a:solidFill>
                <a:latin typeface="Times New Roman" pitchFamily="18" charset="0"/>
                <a:cs typeface="Times New Roman" pitchFamily="18" charset="0"/>
              </a:rPr>
              <a:t> осы </a:t>
            </a:r>
            <a:r>
              <a:rPr lang="ru-RU" sz="2400" dirty="0" err="1">
                <a:solidFill>
                  <a:prstClr val="black"/>
                </a:solidFill>
                <a:latin typeface="Times New Roman" pitchFamily="18" charset="0"/>
                <a:cs typeface="Times New Roman" pitchFamily="18" charset="0"/>
              </a:rPr>
              <a:t>заңдылықтарды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талдау</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оларды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сапалық</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және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мөлшерлік</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бейнелеу</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және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әрі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қарай</a:t>
            </a:r>
            <a:r>
              <a:rPr lang="ru-RU" sz="2400" dirty="0">
                <a:solidFill>
                  <a:prstClr val="black"/>
                </a:solidFill>
                <a:latin typeface="Times New Roman" pitchFamily="18" charset="0"/>
                <a:cs typeface="Times New Roman" pitchFamily="18" charset="0"/>
              </a:rPr>
              <a:t> осы </a:t>
            </a:r>
            <a:r>
              <a:rPr lang="ru-RU" sz="2400" dirty="0" err="1">
                <a:solidFill>
                  <a:prstClr val="black"/>
                </a:solidFill>
                <a:latin typeface="Times New Roman" pitchFamily="18" charset="0"/>
                <a:cs typeface="Times New Roman" pitchFamily="18" charset="0"/>
              </a:rPr>
              <a:t>сипаттамалар</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негізінде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кристалдардың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қасиеттерін</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қалыптастыру</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және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болжау</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болып</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табылады</a:t>
            </a:r>
            <a:r>
              <a:rPr lang="ru-RU" sz="2400" dirty="0">
                <a:solidFill>
                  <a:prstClr val="black"/>
                </a:solidFill>
                <a:latin typeface="Times New Roman" pitchFamily="18" charset="0"/>
                <a:cs typeface="Times New Roman" pitchFamily="18" charset="0"/>
              </a:rPr>
              <a:t>.</a:t>
            </a:r>
          </a:p>
        </p:txBody>
      </p:sp>
    </p:spTree>
    <p:extLst>
      <p:ext uri="{BB962C8B-B14F-4D97-AF65-F5344CB8AC3E}">
        <p14:creationId xmlns:p14="http://schemas.microsoft.com/office/powerpoint/2010/main" val="217273403"/>
      </p:ext>
    </p:extLst>
  </p:cSld>
  <p:clrMapOvr>
    <a:masterClrMapping/>
  </p:clrMapOvr>
  <p:transition spd="slow">
    <p:wheel spokes="2"/>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Скругленный прямоугольник 2"/>
          <p:cNvSpPr>
            <a:spLocks noChangeArrowheads="1"/>
          </p:cNvSpPr>
          <p:nvPr/>
        </p:nvSpPr>
        <p:spPr bwMode="auto">
          <a:xfrm>
            <a:off x="899592" y="404813"/>
            <a:ext cx="7560840" cy="1368425"/>
          </a:xfrm>
          <a:custGeom>
            <a:avLst/>
            <a:gdLst>
              <a:gd name="T0" fmla="*/ 2520278 w 5040556"/>
              <a:gd name="T1" fmla="*/ 0 h 1368152"/>
              <a:gd name="T2" fmla="*/ 5040556 w 5040556"/>
              <a:gd name="T3" fmla="*/ 684076 h 1368152"/>
              <a:gd name="T4" fmla="*/ 2520278 w 5040556"/>
              <a:gd name="T5" fmla="*/ 1368152 h 1368152"/>
              <a:gd name="T6" fmla="*/ 0 w 5040556"/>
              <a:gd name="T7" fmla="*/ 684076 h 1368152"/>
              <a:gd name="T8" fmla="*/ 17694720 60000 65536"/>
              <a:gd name="T9" fmla="*/ 0 60000 65536"/>
              <a:gd name="T10" fmla="*/ 5898240 60000 65536"/>
              <a:gd name="T11" fmla="*/ 11796480 60000 65536"/>
              <a:gd name="T12" fmla="*/ 66789 w 5040556"/>
              <a:gd name="T13" fmla="*/ 66789 h 1368152"/>
              <a:gd name="T14" fmla="*/ 4973767 w 5040556"/>
              <a:gd name="T15" fmla="*/ 1301363 h 1368152"/>
            </a:gdLst>
            <a:ahLst/>
            <a:cxnLst>
              <a:cxn ang="T8">
                <a:pos x="T0" y="T1"/>
              </a:cxn>
              <a:cxn ang="T9">
                <a:pos x="T2" y="T3"/>
              </a:cxn>
              <a:cxn ang="T10">
                <a:pos x="T4" y="T5"/>
              </a:cxn>
              <a:cxn ang="T11">
                <a:pos x="T6" y="T7"/>
              </a:cxn>
            </a:cxnLst>
            <a:rect l="T12" t="T13" r="T14" b="T15"/>
            <a:pathLst>
              <a:path w="5040556" h="1368152">
                <a:moveTo>
                  <a:pt x="228025" y="0"/>
                </a:moveTo>
                <a:lnTo>
                  <a:pt x="228024" y="0"/>
                </a:lnTo>
                <a:cubicBezTo>
                  <a:pt x="102090" y="0"/>
                  <a:pt x="0" y="102090"/>
                  <a:pt x="0" y="228024"/>
                </a:cubicBezTo>
                <a:lnTo>
                  <a:pt x="0" y="1140127"/>
                </a:lnTo>
                <a:cubicBezTo>
                  <a:pt x="0" y="1266061"/>
                  <a:pt x="102090" y="1368151"/>
                  <a:pt x="228024" y="1368152"/>
                </a:cubicBezTo>
                <a:lnTo>
                  <a:pt x="4812531" y="1368152"/>
                </a:lnTo>
                <a:cubicBezTo>
                  <a:pt x="4938465" y="1368151"/>
                  <a:pt x="5040556" y="1266061"/>
                  <a:pt x="5040556" y="1140127"/>
                </a:cubicBezTo>
                <a:lnTo>
                  <a:pt x="5040556" y="228025"/>
                </a:lnTo>
                <a:cubicBezTo>
                  <a:pt x="5040556" y="102090"/>
                  <a:pt x="4938465" y="0"/>
                  <a:pt x="4812531" y="0"/>
                </a:cubicBezTo>
                <a:close/>
              </a:path>
            </a:pathLst>
          </a:custGeom>
          <a:solidFill>
            <a:srgbClr val="4F81BD"/>
          </a:solidFill>
          <a:ln w="25402">
            <a:solidFill>
              <a:srgbClr val="385D8A"/>
            </a:solidFill>
            <a:miter lim="800000"/>
            <a:headEnd/>
            <a:tailEnd/>
          </a:ln>
        </p:spPr>
        <p:txBody>
          <a:bodyPr anchor="ctr" anchorCtr="1"/>
          <a:lstStyle/>
          <a:p>
            <a:pPr algn="ctr"/>
            <a:r>
              <a:rPr lang="kk-KZ" sz="4000" dirty="0" smtClean="0">
                <a:solidFill>
                  <a:srgbClr val="FFFFFF"/>
                </a:solidFill>
                <a:latin typeface="Times New Roman" pitchFamily="18" charset="0"/>
                <a:cs typeface="Times New Roman" pitchFamily="18" charset="0"/>
              </a:rPr>
              <a:t>Кристаллография</a:t>
            </a:r>
            <a:endParaRPr lang="ru-RU" sz="4000" dirty="0">
              <a:solidFill>
                <a:srgbClr val="FFFFFF"/>
              </a:solidFill>
              <a:latin typeface="Times New Roman" pitchFamily="18" charset="0"/>
              <a:cs typeface="Times New Roman" pitchFamily="18" charset="0"/>
            </a:endParaRPr>
          </a:p>
        </p:txBody>
      </p:sp>
      <p:sp>
        <p:nvSpPr>
          <p:cNvPr id="19459" name="Стрелка вниз 3"/>
          <p:cNvSpPr>
            <a:spLocks noChangeArrowheads="1"/>
          </p:cNvSpPr>
          <p:nvPr/>
        </p:nvSpPr>
        <p:spPr bwMode="auto">
          <a:xfrm>
            <a:off x="1426663" y="1783556"/>
            <a:ext cx="719138" cy="1295400"/>
          </a:xfrm>
          <a:custGeom>
            <a:avLst/>
            <a:gdLst>
              <a:gd name="T0" fmla="*/ 360040 w 21600"/>
              <a:gd name="T1" fmla="*/ 0 h 21600"/>
              <a:gd name="T2" fmla="*/ 720080 w 21600"/>
              <a:gd name="T3" fmla="*/ 648072 h 21600"/>
              <a:gd name="T4" fmla="*/ 360040 w 21600"/>
              <a:gd name="T5" fmla="*/ 1296143 h 21600"/>
              <a:gd name="T6" fmla="*/ 0 w 21600"/>
              <a:gd name="T7" fmla="*/ 648072 h 21600"/>
              <a:gd name="T8" fmla="*/ 0 w 21600"/>
              <a:gd name="T9" fmla="*/ 936103 h 21600"/>
              <a:gd name="T10" fmla="*/ 720080 w 21600"/>
              <a:gd name="T11" fmla="*/ 936103 h 21600"/>
              <a:gd name="T12" fmla="*/ 17694720 60000 65536"/>
              <a:gd name="T13" fmla="*/ 0 60000 65536"/>
              <a:gd name="T14" fmla="*/ 5898240 60000 65536"/>
              <a:gd name="T15" fmla="*/ 11796480 60000 65536"/>
              <a:gd name="T16" fmla="*/ 11796480 60000 65536"/>
              <a:gd name="T17" fmla="*/ 0 60000 65536"/>
              <a:gd name="T18" fmla="*/ 5400 w 21600"/>
              <a:gd name="T19" fmla="*/ 0 h 21600"/>
              <a:gd name="T20" fmla="*/ 16200 w 21600"/>
              <a:gd name="T21" fmla="*/ 18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400" y="0"/>
                </a:moveTo>
                <a:lnTo>
                  <a:pt x="5400" y="15600"/>
                </a:lnTo>
                <a:lnTo>
                  <a:pt x="0" y="15600"/>
                </a:lnTo>
                <a:lnTo>
                  <a:pt x="10800" y="21600"/>
                </a:lnTo>
                <a:lnTo>
                  <a:pt x="21600" y="15600"/>
                </a:lnTo>
                <a:lnTo>
                  <a:pt x="16200" y="15600"/>
                </a:lnTo>
                <a:lnTo>
                  <a:pt x="16200" y="0"/>
                </a:lnTo>
                <a:close/>
              </a:path>
            </a:pathLst>
          </a:custGeom>
          <a:solidFill>
            <a:srgbClr val="4F81BD"/>
          </a:solidFill>
          <a:ln w="25402">
            <a:solidFill>
              <a:srgbClr val="385D8A"/>
            </a:solidFill>
            <a:miter lim="800000"/>
            <a:headEnd/>
            <a:tailEnd/>
          </a:ln>
        </p:spPr>
        <p:txBody>
          <a:bodyPr anchor="ctr" anchorCtr="1"/>
          <a:lstStyle/>
          <a:p>
            <a:pPr algn="ctr"/>
            <a:endParaRPr lang="ru-RU">
              <a:solidFill>
                <a:srgbClr val="FFFFFF"/>
              </a:solidFill>
              <a:latin typeface="Calibri" pitchFamily="34" charset="0"/>
            </a:endParaRPr>
          </a:p>
        </p:txBody>
      </p:sp>
      <p:sp>
        <p:nvSpPr>
          <p:cNvPr id="19460" name="Стрелка вниз 4"/>
          <p:cNvSpPr>
            <a:spLocks noChangeArrowheads="1"/>
          </p:cNvSpPr>
          <p:nvPr/>
        </p:nvSpPr>
        <p:spPr bwMode="auto">
          <a:xfrm>
            <a:off x="7164388" y="1773238"/>
            <a:ext cx="720725" cy="1295400"/>
          </a:xfrm>
          <a:custGeom>
            <a:avLst/>
            <a:gdLst>
              <a:gd name="T0" fmla="*/ 360040 w 21600"/>
              <a:gd name="T1" fmla="*/ 0 h 21600"/>
              <a:gd name="T2" fmla="*/ 720080 w 21600"/>
              <a:gd name="T3" fmla="*/ 648072 h 21600"/>
              <a:gd name="T4" fmla="*/ 360040 w 21600"/>
              <a:gd name="T5" fmla="*/ 1296143 h 21600"/>
              <a:gd name="T6" fmla="*/ 0 w 21600"/>
              <a:gd name="T7" fmla="*/ 648072 h 21600"/>
              <a:gd name="T8" fmla="*/ 0 w 21600"/>
              <a:gd name="T9" fmla="*/ 936103 h 21600"/>
              <a:gd name="T10" fmla="*/ 720080 w 21600"/>
              <a:gd name="T11" fmla="*/ 936103 h 21600"/>
              <a:gd name="T12" fmla="*/ 17694720 60000 65536"/>
              <a:gd name="T13" fmla="*/ 0 60000 65536"/>
              <a:gd name="T14" fmla="*/ 5898240 60000 65536"/>
              <a:gd name="T15" fmla="*/ 11796480 60000 65536"/>
              <a:gd name="T16" fmla="*/ 11796480 60000 65536"/>
              <a:gd name="T17" fmla="*/ 0 60000 65536"/>
              <a:gd name="T18" fmla="*/ 5400 w 21600"/>
              <a:gd name="T19" fmla="*/ 0 h 21600"/>
              <a:gd name="T20" fmla="*/ 16200 w 21600"/>
              <a:gd name="T21" fmla="*/ 18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400" y="0"/>
                </a:moveTo>
                <a:lnTo>
                  <a:pt x="5400" y="15600"/>
                </a:lnTo>
                <a:lnTo>
                  <a:pt x="0" y="15600"/>
                </a:lnTo>
                <a:lnTo>
                  <a:pt x="10800" y="21600"/>
                </a:lnTo>
                <a:lnTo>
                  <a:pt x="21600" y="15600"/>
                </a:lnTo>
                <a:lnTo>
                  <a:pt x="16200" y="15600"/>
                </a:lnTo>
                <a:lnTo>
                  <a:pt x="16200" y="0"/>
                </a:lnTo>
                <a:close/>
              </a:path>
            </a:pathLst>
          </a:custGeom>
          <a:solidFill>
            <a:srgbClr val="4F81BD"/>
          </a:solidFill>
          <a:ln w="25402">
            <a:solidFill>
              <a:srgbClr val="385D8A"/>
            </a:solidFill>
            <a:miter lim="800000"/>
            <a:headEnd/>
            <a:tailEnd/>
          </a:ln>
        </p:spPr>
        <p:txBody>
          <a:bodyPr anchor="ctr" anchorCtr="1"/>
          <a:lstStyle/>
          <a:p>
            <a:pPr algn="ctr"/>
            <a:endParaRPr lang="ru-RU">
              <a:solidFill>
                <a:srgbClr val="FFFFFF"/>
              </a:solidFill>
              <a:latin typeface="Calibri" pitchFamily="34" charset="0"/>
            </a:endParaRPr>
          </a:p>
        </p:txBody>
      </p:sp>
      <p:sp>
        <p:nvSpPr>
          <p:cNvPr id="19461" name="Прямоугольник 6"/>
          <p:cNvSpPr>
            <a:spLocks noChangeArrowheads="1"/>
          </p:cNvSpPr>
          <p:nvPr/>
        </p:nvSpPr>
        <p:spPr bwMode="auto">
          <a:xfrm>
            <a:off x="114577" y="3078955"/>
            <a:ext cx="2729231" cy="3420269"/>
          </a:xfrm>
          <a:prstGeom prst="rect">
            <a:avLst/>
          </a:prstGeom>
          <a:solidFill>
            <a:srgbClr val="4F81BD"/>
          </a:solidFill>
          <a:ln w="25402">
            <a:solidFill>
              <a:srgbClr val="385D8A"/>
            </a:solidFill>
            <a:miter lim="800000"/>
            <a:headEnd/>
            <a:tailEnd/>
          </a:ln>
        </p:spPr>
        <p:txBody>
          <a:bodyPr anchor="ctr" anchorCtr="1"/>
          <a:lstStyle/>
          <a:p>
            <a:pPr algn="ctr"/>
            <a:r>
              <a:rPr lang="ru-RU" sz="2400" b="1" i="1" dirty="0" err="1" smtClean="0">
                <a:solidFill>
                  <a:schemeClr val="bg2">
                    <a:lumMod val="10000"/>
                  </a:schemeClr>
                </a:solidFill>
                <a:latin typeface="Times New Roman" pitchFamily="18" charset="0"/>
                <a:cs typeface="Times New Roman" pitchFamily="18" charset="0"/>
              </a:rPr>
              <a:t>Геометриялық</a:t>
            </a:r>
            <a:r>
              <a:rPr lang="ru-RU" sz="2400" b="1" i="1" dirty="0" smtClean="0">
                <a:solidFill>
                  <a:schemeClr val="bg2">
                    <a:lumMod val="10000"/>
                  </a:schemeClr>
                </a:solidFill>
                <a:latin typeface="Times New Roman" pitchFamily="18" charset="0"/>
                <a:cs typeface="Times New Roman" pitchFamily="18" charset="0"/>
              </a:rPr>
              <a:t> </a:t>
            </a:r>
            <a:r>
              <a:rPr lang="ru-RU" sz="2400" b="1" i="1" dirty="0">
                <a:solidFill>
                  <a:schemeClr val="bg2">
                    <a:lumMod val="10000"/>
                  </a:schemeClr>
                </a:solidFill>
                <a:latin typeface="Times New Roman" pitchFamily="18" charset="0"/>
                <a:cs typeface="Times New Roman" pitchFamily="18" charset="0"/>
              </a:rPr>
              <a:t>кристаллография </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кристалдар</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симметриясы</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заңдарын</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және</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олардың</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пішіндерін</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қарастырады</a:t>
            </a:r>
            <a:r>
              <a:rPr lang="ru-RU" sz="2400" dirty="0">
                <a:solidFill>
                  <a:srgbClr val="FFFFFF"/>
                </a:solidFill>
                <a:latin typeface="Times New Roman" pitchFamily="18" charset="0"/>
                <a:cs typeface="Times New Roman" pitchFamily="18" charset="0"/>
              </a:rPr>
              <a:t>;</a:t>
            </a:r>
          </a:p>
        </p:txBody>
      </p:sp>
      <p:sp>
        <p:nvSpPr>
          <p:cNvPr id="19462" name="Прямоугольник 7"/>
          <p:cNvSpPr>
            <a:spLocks noChangeArrowheads="1"/>
          </p:cNvSpPr>
          <p:nvPr/>
        </p:nvSpPr>
        <p:spPr bwMode="auto">
          <a:xfrm>
            <a:off x="3131751" y="3100361"/>
            <a:ext cx="2665041" cy="3398864"/>
          </a:xfrm>
          <a:prstGeom prst="rect">
            <a:avLst/>
          </a:prstGeom>
          <a:solidFill>
            <a:srgbClr val="4F81BD"/>
          </a:solidFill>
          <a:ln w="25402">
            <a:solidFill>
              <a:srgbClr val="385D8A"/>
            </a:solidFill>
            <a:miter lim="800000"/>
            <a:headEnd/>
            <a:tailEnd/>
          </a:ln>
        </p:spPr>
        <p:txBody>
          <a:bodyPr anchor="ctr" anchorCtr="1"/>
          <a:lstStyle/>
          <a:p>
            <a:pPr algn="ctr"/>
            <a:r>
              <a:rPr lang="ru-RU" sz="2400" b="1" i="1" dirty="0" err="1" smtClean="0">
                <a:solidFill>
                  <a:schemeClr val="bg2">
                    <a:lumMod val="10000"/>
                  </a:schemeClr>
                </a:solidFill>
                <a:latin typeface="Times New Roman" pitchFamily="18" charset="0"/>
                <a:cs typeface="Times New Roman" pitchFamily="18" charset="0"/>
              </a:rPr>
              <a:t>Физикалық</a:t>
            </a:r>
            <a:r>
              <a:rPr lang="ru-RU" sz="2400" b="1" i="1" dirty="0" smtClean="0">
                <a:solidFill>
                  <a:schemeClr val="bg2">
                    <a:lumMod val="10000"/>
                  </a:schemeClr>
                </a:solidFill>
                <a:latin typeface="Times New Roman" pitchFamily="18" charset="0"/>
                <a:cs typeface="Times New Roman" pitchFamily="18" charset="0"/>
              </a:rPr>
              <a:t> </a:t>
            </a:r>
            <a:r>
              <a:rPr lang="ru-RU" sz="2400" b="1" i="1" dirty="0">
                <a:solidFill>
                  <a:schemeClr val="bg2">
                    <a:lumMod val="10000"/>
                  </a:schemeClr>
                </a:solidFill>
                <a:latin typeface="Times New Roman" pitchFamily="18" charset="0"/>
                <a:cs typeface="Times New Roman" pitchFamily="18" charset="0"/>
              </a:rPr>
              <a:t>кристаллография </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кристалдардың</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маңызды</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механикалық</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электрлік</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оптикалық</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ќасиеттері</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туралы</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түсінік</a:t>
            </a:r>
            <a:r>
              <a:rPr lang="ru-RU" sz="2400" dirty="0">
                <a:solidFill>
                  <a:srgbClr val="FFFFFF"/>
                </a:solidFill>
                <a:latin typeface="Times New Roman" pitchFamily="18" charset="0"/>
                <a:cs typeface="Times New Roman" pitchFamily="18" charset="0"/>
              </a:rPr>
              <a:t> </a:t>
            </a:r>
            <a:r>
              <a:rPr lang="ru-RU" sz="2400" dirty="0" err="1">
                <a:solidFill>
                  <a:srgbClr val="FFFFFF"/>
                </a:solidFill>
                <a:latin typeface="Times New Roman" pitchFamily="18" charset="0"/>
                <a:cs typeface="Times New Roman" pitchFamily="18" charset="0"/>
              </a:rPr>
              <a:t>береді</a:t>
            </a:r>
            <a:r>
              <a:rPr lang="ru-RU" dirty="0">
                <a:solidFill>
                  <a:srgbClr val="FFFFFF"/>
                </a:solidFill>
                <a:latin typeface="Calibri" pitchFamily="34" charset="0"/>
              </a:rPr>
              <a:t>;</a:t>
            </a:r>
          </a:p>
        </p:txBody>
      </p:sp>
      <p:pic>
        <p:nvPicPr>
          <p:cNvPr id="8" name="~PP449.WAV"/>
          <p:cNvPicPr>
            <a:picLocks noRot="1" noChangeAspect="1"/>
          </p:cNvPicPr>
          <p:nvPr>
            <a:wavAudioFile r:embed="rId1"/>
          </p:nvPr>
        </p:nvPicPr>
        <p:blipFill>
          <a:blip r:embed="rId3"/>
          <a:srcRect/>
          <a:stretch>
            <a:fillRect/>
          </a:stretch>
        </p:blipFill>
        <p:spPr bwMode="auto">
          <a:xfrm>
            <a:off x="8662988" y="6376988"/>
            <a:ext cx="244475" cy="244475"/>
          </a:xfrm>
          <a:prstGeom prst="rect">
            <a:avLst/>
          </a:prstGeom>
          <a:noFill/>
          <a:ln w="9525">
            <a:noFill/>
            <a:miter lim="800000"/>
            <a:headEnd/>
            <a:tailEnd/>
          </a:ln>
        </p:spPr>
      </p:pic>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8962" y="1791205"/>
            <a:ext cx="781050" cy="1322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7705" y="3068638"/>
            <a:ext cx="2678014" cy="343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6247705" y="3284984"/>
            <a:ext cx="2659758" cy="2308324"/>
          </a:xfrm>
          <a:prstGeom prst="rect">
            <a:avLst/>
          </a:prstGeom>
        </p:spPr>
        <p:txBody>
          <a:bodyPr wrap="square">
            <a:spAutoFit/>
          </a:bodyPr>
          <a:lstStyle/>
          <a:p>
            <a:r>
              <a:rPr lang="ru-RU" sz="2400" b="1" i="1" dirty="0">
                <a:solidFill>
                  <a:schemeClr val="tx1">
                    <a:lumMod val="95000"/>
                    <a:lumOff val="5000"/>
                  </a:schemeClr>
                </a:solidFill>
                <a:latin typeface="Times New Roman" pitchFamily="18" charset="0"/>
                <a:cs typeface="Times New Roman" pitchFamily="18" charset="0"/>
              </a:rPr>
              <a:t>К</a:t>
            </a:r>
            <a:r>
              <a:rPr lang="ru-RU" sz="2400" b="1" i="1" dirty="0" smtClean="0">
                <a:solidFill>
                  <a:schemeClr val="tx1">
                    <a:lumMod val="95000"/>
                    <a:lumOff val="5000"/>
                  </a:schemeClr>
                </a:solidFill>
                <a:latin typeface="Times New Roman" pitchFamily="18" charset="0"/>
                <a:cs typeface="Times New Roman" pitchFamily="18" charset="0"/>
              </a:rPr>
              <a:t>ристаллохимия </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кристалдардыњ</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құрылу</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заңдарын</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қарастырады</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және</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олардың</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химиялық</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құраммен</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байланысын</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зерттейді</a:t>
            </a:r>
            <a:r>
              <a:rPr lang="ru-RU" sz="2000" dirty="0">
                <a:solidFill>
                  <a:schemeClr val="bg1"/>
                </a:solidFill>
                <a:latin typeface="Times New Roman" pitchFamily="18" charset="0"/>
                <a:cs typeface="Times New Roman" pitchFamily="18" charset="0"/>
              </a:rPr>
              <a:t>.</a:t>
            </a:r>
          </a:p>
        </p:txBody>
      </p:sp>
    </p:spTree>
  </p:cSld>
  <p:clrMapOvr>
    <a:masterClrMapping/>
  </p:clrMapOvr>
  <p:transition spd="slow">
    <p:wheel spokes="2"/>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p:endCondLst>
                    <p:cond evt="onNext" delay="0">
                      <p:tgtEl>
                        <p:sldTgt/>
                      </p:tgtEl>
                    </p:cond>
                    <p:cond evt="onPrev" delay="0">
                      <p:tgtEl>
                        <p:sldTgt/>
                      </p:tgtEl>
                    </p:cond>
                  </p:endCondLst>
                </p:cTn>
                <p:tgtEl>
                  <p:spTgt spid="8"/>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8136904" cy="3108543"/>
          </a:xfrm>
          <a:prstGeom prst="rect">
            <a:avLst/>
          </a:prstGeom>
        </p:spPr>
        <p:txBody>
          <a:bodyPr wrap="square">
            <a:spAutoFit/>
          </a:bodyPr>
          <a:lstStyle/>
          <a:p>
            <a:pPr algn="ctr"/>
            <a:r>
              <a:rPr lang="ru-RU" sz="2800" b="1" i="1" dirty="0">
                <a:solidFill>
                  <a:srgbClr val="C00000"/>
                </a:solidFill>
                <a:latin typeface="Times New Roman" pitchFamily="18" charset="0"/>
                <a:cs typeface="Times New Roman" pitchFamily="18" charset="0"/>
              </a:rPr>
              <a:t>Кристалл </a:t>
            </a:r>
            <a:r>
              <a:rPr lang="ru-RU" sz="2800" b="1" i="1" dirty="0" err="1">
                <a:solidFill>
                  <a:srgbClr val="C00000"/>
                </a:solidFill>
                <a:latin typeface="Times New Roman" pitchFamily="18" charset="0"/>
                <a:cs typeface="Times New Roman" pitchFamily="18" charset="0"/>
              </a:rPr>
              <a:t>негізгі</a:t>
            </a:r>
            <a:r>
              <a:rPr lang="ru-RU" sz="2800" b="1" i="1" dirty="0">
                <a:solidFill>
                  <a:srgbClr val="C00000"/>
                </a:solidFill>
                <a:latin typeface="Times New Roman" pitchFamily="18" charset="0"/>
                <a:cs typeface="Times New Roman" pitchFamily="18" charset="0"/>
              </a:rPr>
              <a:t> </a:t>
            </a:r>
            <a:r>
              <a:rPr lang="ru-RU" sz="2800" b="1" i="1" dirty="0" err="1">
                <a:solidFill>
                  <a:srgbClr val="C00000"/>
                </a:solidFill>
                <a:latin typeface="Times New Roman" pitchFamily="18" charset="0"/>
                <a:cs typeface="Times New Roman" pitchFamily="18" charset="0"/>
              </a:rPr>
              <a:t>үш</a:t>
            </a:r>
            <a:r>
              <a:rPr lang="ru-RU" sz="2800" b="1" i="1" dirty="0">
                <a:solidFill>
                  <a:srgbClr val="C00000"/>
                </a:solidFill>
                <a:latin typeface="Times New Roman" pitchFamily="18" charset="0"/>
                <a:cs typeface="Times New Roman" pitchFamily="18" charset="0"/>
              </a:rPr>
              <a:t> </a:t>
            </a:r>
            <a:r>
              <a:rPr lang="ru-RU" sz="2800" b="1" i="1" dirty="0" err="1">
                <a:solidFill>
                  <a:srgbClr val="C00000"/>
                </a:solidFill>
                <a:latin typeface="Times New Roman" pitchFamily="18" charset="0"/>
                <a:cs typeface="Times New Roman" pitchFamily="18" charset="0"/>
              </a:rPr>
              <a:t>қасиетпен</a:t>
            </a:r>
            <a:r>
              <a:rPr lang="ru-RU" sz="2800" b="1" i="1" dirty="0">
                <a:solidFill>
                  <a:srgbClr val="C00000"/>
                </a:solidFill>
                <a:latin typeface="Times New Roman" pitchFamily="18" charset="0"/>
                <a:cs typeface="Times New Roman" pitchFamily="18" charset="0"/>
              </a:rPr>
              <a:t> </a:t>
            </a:r>
            <a:r>
              <a:rPr lang="ru-RU" sz="2800" b="1" i="1" dirty="0" err="1">
                <a:solidFill>
                  <a:srgbClr val="C00000"/>
                </a:solidFill>
                <a:latin typeface="Times New Roman" pitchFamily="18" charset="0"/>
                <a:cs typeface="Times New Roman" pitchFamily="18" charset="0"/>
              </a:rPr>
              <a:t>сипатталады</a:t>
            </a:r>
            <a:r>
              <a:rPr lang="ru-RU" sz="2800" b="1" i="1" dirty="0">
                <a:solidFill>
                  <a:srgbClr val="C00000"/>
                </a:solidFill>
                <a:latin typeface="Times New Roman" pitchFamily="18" charset="0"/>
                <a:cs typeface="Times New Roman" pitchFamily="18" charset="0"/>
              </a:rPr>
              <a:t>:</a:t>
            </a:r>
          </a:p>
          <a:p>
            <a:pPr indent="354013" algn="just"/>
            <a:r>
              <a:rPr lang="ru-RU" sz="2400" dirty="0">
                <a:solidFill>
                  <a:srgbClr val="C00000"/>
                </a:solidFill>
                <a:latin typeface="Times New Roman" pitchFamily="18" charset="0"/>
                <a:cs typeface="Times New Roman" pitchFamily="18" charset="0"/>
              </a:rPr>
              <a:t>1.  </a:t>
            </a:r>
            <a:r>
              <a:rPr lang="ru-RU" sz="2400" dirty="0" err="1">
                <a:latin typeface="Times New Roman" pitchFamily="18" charset="0"/>
                <a:cs typeface="Times New Roman" pitchFamily="18" charset="0"/>
              </a:rPr>
              <a:t>Дене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көлеміндегі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болуы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Алайда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идеал </a:t>
            </a:r>
            <a:r>
              <a:rPr lang="ru-RU" sz="2400" dirty="0" err="1">
                <a:latin typeface="Times New Roman" pitchFamily="18" charset="0"/>
                <a:cs typeface="Times New Roman" pitchFamily="18" charset="0"/>
              </a:rPr>
              <a:t>кристалдарға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тән</a:t>
            </a:r>
            <a:r>
              <a:rPr lang="ru-RU" sz="2400" dirty="0">
                <a:latin typeface="Times New Roman" pitchFamily="18" charset="0"/>
                <a:cs typeface="Times New Roman" pitchFamily="18" charset="0"/>
              </a:rPr>
              <a:t>. Ал </a:t>
            </a:r>
            <a:r>
              <a:rPr lang="ru-RU" sz="2400" dirty="0" err="1">
                <a:latin typeface="Times New Roman" pitchFamily="18" charset="0"/>
                <a:cs typeface="Times New Roman" pitchFamily="18" charset="0"/>
              </a:rPr>
              <a:t>реалды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шала </a:t>
            </a:r>
            <a:r>
              <a:rPr lang="ru-RU" sz="2400" dirty="0" err="1">
                <a:latin typeface="Times New Roman" pitchFamily="18" charset="0"/>
                <a:cs typeface="Times New Roman" pitchFamily="18" charset="0"/>
              </a:rPr>
              <a:t>жетілгендігімен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сипатталады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сондықтан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үшін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біртектілік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түсінігі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салыстырмалы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берілген</a:t>
            </a:r>
            <a:r>
              <a:rPr lang="ru-RU" sz="2400" dirty="0">
                <a:latin typeface="Times New Roman" pitchFamily="18" charset="0"/>
                <a:cs typeface="Times New Roman" pitchFamily="18" charset="0"/>
              </a:rPr>
              <a:t>.</a:t>
            </a:r>
          </a:p>
          <a:p>
            <a:pPr indent="354013" algn="just"/>
            <a:r>
              <a:rPr lang="ru-RU" sz="2400" dirty="0">
                <a:solidFill>
                  <a:srgbClr val="C00000"/>
                </a:solidFill>
                <a:latin typeface="Times New Roman" pitchFamily="18" charset="0"/>
                <a:cs typeface="Times New Roman" pitchFamily="18" charset="0"/>
              </a:rPr>
              <a:t>2.  </a:t>
            </a:r>
            <a:r>
              <a:rPr lang="ru-RU" sz="2400" dirty="0" err="1">
                <a:latin typeface="Times New Roman" pitchFamily="18" charset="0"/>
                <a:cs typeface="Times New Roman" pitchFamily="18" charset="0"/>
              </a:rPr>
              <a:t>Анизотроптық</a:t>
            </a:r>
            <a:r>
              <a:rPr lang="ru-RU" sz="2400" dirty="0">
                <a:latin typeface="Times New Roman" pitchFamily="18" charset="0"/>
                <a:cs typeface="Times New Roman" pitchFamily="18" charset="0"/>
              </a:rPr>
              <a:t> - параллель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бағыттар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бойынша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немесе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біркелкі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болуы.3.1 </a:t>
            </a:r>
            <a:r>
              <a:rPr lang="ru-RU" sz="2400" dirty="0" err="1">
                <a:latin typeface="Times New Roman" pitchFamily="18" charset="0"/>
                <a:cs typeface="Times New Roman" pitchFamily="18" charset="0"/>
              </a:rPr>
              <a:t>сурет</a:t>
            </a:r>
            <a:endParaRPr lang="ru-RU" sz="2400" dirty="0">
              <a:latin typeface="Times New Roman" pitchFamily="18" charset="0"/>
              <a:cs typeface="Times New Roman" pitchFamily="18" charset="0"/>
            </a:endParaRPr>
          </a:p>
        </p:txBody>
      </p:sp>
      <p:pic>
        <p:nvPicPr>
          <p:cNvPr id="17412" name="Picture 4" descr="C:\Users\Acer\Desktop\1111111111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645024"/>
            <a:ext cx="3384376" cy="157285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43608" y="5517232"/>
            <a:ext cx="7128792" cy="830997"/>
          </a:xfrm>
          <a:prstGeom prst="rect">
            <a:avLst/>
          </a:prstGeom>
        </p:spPr>
        <p:txBody>
          <a:bodyPr wrap="square">
            <a:spAutoFit/>
          </a:bodyPr>
          <a:lstStyle/>
          <a:p>
            <a:pPr algn="ctr"/>
            <a:r>
              <a:rPr lang="ru-RU" sz="2400" dirty="0">
                <a:latin typeface="Times New Roman" pitchFamily="18" charset="0"/>
                <a:cs typeface="Times New Roman" pitchFamily="18" charset="0"/>
              </a:rPr>
              <a:t>3.1-сурет - Слюда </a:t>
            </a:r>
            <a:r>
              <a:rPr lang="ru-RU" sz="2400" dirty="0" err="1">
                <a:latin typeface="Times New Roman" pitchFamily="18" charset="0"/>
                <a:cs typeface="Times New Roman" pitchFamily="18" charset="0"/>
              </a:rPr>
              <a:t>кристалы</a:t>
            </a:r>
            <a:r>
              <a:rPr lang="ru-RU" sz="2400" dirty="0">
                <a:latin typeface="Times New Roman" pitchFamily="18" charset="0"/>
                <a:cs typeface="Times New Roman" pitchFamily="18" charset="0"/>
              </a:rPr>
              <a:t> А </a:t>
            </a:r>
            <a:r>
              <a:rPr lang="ru-RU" sz="2400" dirty="0" err="1">
                <a:latin typeface="Times New Roman" pitchFamily="18" charset="0"/>
                <a:cs typeface="Times New Roman" pitchFamily="18" charset="0"/>
              </a:rPr>
              <a:t>бағытында</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оңай</a:t>
            </a:r>
            <a:r>
              <a:rPr lang="ru-RU" sz="2400" dirty="0">
                <a:latin typeface="Times New Roman" pitchFamily="18" charset="0"/>
                <a:cs typeface="Times New Roman" pitchFamily="18" charset="0"/>
              </a:rPr>
              <a:t>,</a:t>
            </a:r>
          </a:p>
          <a:p>
            <a:pPr algn="ctr"/>
            <a:r>
              <a:rPr lang="ru-RU" sz="2400" dirty="0">
                <a:latin typeface="Times New Roman" pitchFamily="18" charset="0"/>
                <a:cs typeface="Times New Roman" pitchFamily="18" charset="0"/>
              </a:rPr>
              <a:t>В </a:t>
            </a:r>
            <a:r>
              <a:rPr lang="ru-RU" sz="2400" dirty="0" err="1">
                <a:latin typeface="Times New Roman" pitchFamily="18" charset="0"/>
                <a:cs typeface="Times New Roman" pitchFamily="18" charset="0"/>
              </a:rPr>
              <a:t>бағытында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біршама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қиын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жарылады</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989995075"/>
      </p:ext>
    </p:extLst>
  </p:cSld>
  <p:clrMapOvr>
    <a:masterClrMapping/>
  </p:clrMapOvr>
  <p:transition spd="slow">
    <p:wheel spokes="2"/>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340768"/>
            <a:ext cx="8064896" cy="3416320"/>
          </a:xfrm>
          <a:prstGeom prst="rect">
            <a:avLst/>
          </a:prstGeom>
        </p:spPr>
        <p:txBody>
          <a:bodyPr wrap="square">
            <a:spAutoFit/>
          </a:bodyPr>
          <a:lstStyle/>
          <a:p>
            <a:pPr indent="354013" algn="just"/>
            <a:r>
              <a:rPr lang="ru-RU" sz="2400" dirty="0">
                <a:solidFill>
                  <a:srgbClr val="C00000"/>
                </a:solidFill>
                <a:latin typeface="Times New Roman" pitchFamily="18" charset="0"/>
                <a:cs typeface="Times New Roman" pitchFamily="18" charset="0"/>
              </a:rPr>
              <a:t>3.  </a:t>
            </a:r>
            <a:r>
              <a:rPr lang="ru-RU" sz="2400" dirty="0" err="1">
                <a:latin typeface="Times New Roman" pitchFamily="18" charset="0"/>
                <a:cs typeface="Times New Roman" pitchFamily="18" charset="0"/>
              </a:rPr>
              <a:t>Өздігінен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қырлану</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белгілі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жағдайларда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дененің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пішінге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Мұндай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a:t>
            </a:r>
            <a:r>
              <a:rPr lang="ru-RU" sz="2400" dirty="0">
                <a:latin typeface="Times New Roman" pitchFamily="18" charset="0"/>
                <a:cs typeface="Times New Roman" pitchFamily="18" charset="0"/>
              </a:rPr>
              <a:t> тек </a:t>
            </a:r>
            <a:r>
              <a:rPr lang="ru-RU" sz="2400" dirty="0" err="1">
                <a:latin typeface="Times New Roman" pitchFamily="18" charset="0"/>
                <a:cs typeface="Times New Roman" pitchFamily="18" charset="0"/>
              </a:rPr>
              <a:t>кристалдарға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тән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Шыны</a:t>
            </a:r>
            <a:r>
              <a:rPr lang="ru-RU" sz="2400" dirty="0">
                <a:latin typeface="Times New Roman" pitchFamily="18" charset="0"/>
                <a:cs typeface="Times New Roman" pitchFamily="18" charset="0"/>
              </a:rPr>
              <a:t> шарик (</a:t>
            </a:r>
            <a:r>
              <a:rPr lang="ru-RU" sz="2400" dirty="0" err="1">
                <a:latin typeface="Times New Roman" pitchFamily="18" charset="0"/>
                <a:cs typeface="Times New Roman" pitchFamily="18" charset="0"/>
              </a:rPr>
              <a:t>аморфты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ешқашан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өздігінен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ауыспайды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мысалы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тұздан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кесіліп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алынған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жєне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тиесілі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жағдайға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келтірілген</a:t>
            </a:r>
            <a:r>
              <a:rPr lang="ru-RU" sz="2400" dirty="0">
                <a:latin typeface="Times New Roman" pitchFamily="18" charset="0"/>
                <a:cs typeface="Times New Roman" pitchFamily="18" charset="0"/>
              </a:rPr>
              <a:t> шарик </a:t>
            </a:r>
            <a:r>
              <a:rPr lang="ru-RU" sz="2400" dirty="0" err="1">
                <a:latin typeface="Times New Roman" pitchFamily="18" charset="0"/>
                <a:cs typeface="Times New Roman" pitchFamily="18" charset="0"/>
              </a:rPr>
              <a:t>уақыт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өтуімен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пішінге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Осындай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керемет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жасанды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өндірісі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негізделген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симметриясы</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анизотроптығының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қосымша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дәлелі</a:t>
            </a:r>
            <a:r>
              <a:rPr lang="ru-RU" sz="2400" dirty="0">
                <a:latin typeface="Times New Roman" pitchFamily="18" charset="0"/>
                <a:cs typeface="Times New Roman" pitchFamily="18" charset="0"/>
              </a:rPr>
              <a:t> бола </a:t>
            </a:r>
            <a:r>
              <a:rPr lang="ru-RU" sz="2400" dirty="0" err="1">
                <a:latin typeface="Times New Roman" pitchFamily="18" charset="0"/>
                <a:cs typeface="Times New Roman" pitchFamily="18" charset="0"/>
              </a:rPr>
              <a:t>алады</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4136803974"/>
      </p:ext>
    </p:extLst>
  </p:cSld>
  <p:clrMapOvr>
    <a:masterClrMapping/>
  </p:clrMapOvr>
  <p:transition spd="slow">
    <p:wheel spokes="2"/>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9"/>
            <a:ext cx="8136904" cy="4154984"/>
          </a:xfrm>
          <a:prstGeom prst="rect">
            <a:avLst/>
          </a:prstGeom>
        </p:spPr>
        <p:txBody>
          <a:bodyPr wrap="square">
            <a:spAutoFit/>
          </a:bodyPr>
          <a:lstStyle/>
          <a:p>
            <a:pPr indent="354013" algn="just"/>
            <a:r>
              <a:rPr lang="ru-RU" sz="2400" dirty="0" err="1">
                <a:latin typeface="Times New Roman" pitchFamily="18" charset="0"/>
                <a:cs typeface="Times New Roman" pitchFamily="18" charset="0"/>
              </a:rPr>
              <a:t>Кристаллогрфия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үшін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сипаттау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амалы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екеу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көріну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тән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уақытта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дискреттік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жєне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бүтіндей</a:t>
            </a:r>
            <a:r>
              <a:rPr lang="ru-RU" sz="2400" dirty="0">
                <a:latin typeface="Times New Roman" pitchFamily="18" charset="0"/>
                <a:cs typeface="Times New Roman" pitchFamily="18" charset="0"/>
              </a:rPr>
              <a:t> орта </a:t>
            </a:r>
            <a:r>
              <a:rPr lang="ru-RU" sz="2400" dirty="0" err="1">
                <a:latin typeface="Times New Roman" pitchFamily="18" charset="0"/>
                <a:cs typeface="Times New Roman" pitchFamily="18" charset="0"/>
              </a:rPr>
              <a:t>ретінде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қарастырылады</a:t>
            </a:r>
            <a:r>
              <a:rPr lang="ru-RU" sz="2400" dirty="0">
                <a:latin typeface="Times New Roman" pitchFamily="18" charset="0"/>
                <a:cs typeface="Times New Roman" pitchFamily="18" charset="0"/>
              </a:rPr>
              <a:t>.</a:t>
            </a:r>
          </a:p>
          <a:p>
            <a:pPr indent="354013" algn="just"/>
            <a:r>
              <a:rPr lang="ru-RU" sz="2400" dirty="0" err="1">
                <a:latin typeface="Times New Roman" pitchFamily="18" charset="0"/>
                <a:cs typeface="Times New Roman" pitchFamily="18" charset="0"/>
              </a:rPr>
              <a:t>Дискреттік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бөлшегі</a:t>
            </a:r>
            <a:r>
              <a:rPr lang="ru-RU" sz="2400" dirty="0">
                <a:latin typeface="Times New Roman" pitchFamily="18" charset="0"/>
                <a:cs typeface="Times New Roman" pitchFamily="18" charset="0"/>
              </a:rPr>
              <a:t> бар </a:t>
            </a:r>
            <a:r>
              <a:rPr lang="ru-RU" sz="2400" dirty="0" err="1">
                <a:latin typeface="Times New Roman" pitchFamily="18" charset="0"/>
                <a:cs typeface="Times New Roman" pitchFamily="18" charset="0"/>
              </a:rPr>
              <a:t>орындар</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бөлшегі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жоқ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орындарда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немесе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сортты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бөлшектер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орналасқан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орындарда</a:t>
            </a:r>
            <a:r>
              <a:rPr lang="ru-RU" sz="2400" dirty="0">
                <a:latin typeface="Times New Roman" pitchFamily="18" charset="0"/>
                <a:cs typeface="Times New Roman" pitchFamily="18" charset="0"/>
              </a:rPr>
              <a:t> кристалл </a:t>
            </a:r>
            <a:r>
              <a:rPr lang="ru-RU" sz="2400" dirty="0" err="1">
                <a:latin typeface="Times New Roman" pitchFamily="18" charset="0"/>
                <a:cs typeface="Times New Roman" pitchFamily="18" charset="0"/>
              </a:rPr>
              <a:t>қасиеттерінің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болмайтындығын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білдіреді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Алайда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көптеген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ќасиеттерін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сипаттау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үшін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құраушысының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бөлшегінен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үлкенірек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көлемінен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кішірек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көлемін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қарастыру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жеткілікті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Осындай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түсінікпен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тұтас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біртекті</a:t>
            </a:r>
            <a:r>
              <a:rPr lang="ru-RU" sz="2400" dirty="0">
                <a:latin typeface="Times New Roman" pitchFamily="18" charset="0"/>
                <a:cs typeface="Times New Roman" pitchFamily="18" charset="0"/>
              </a:rPr>
              <a:t> орта </a:t>
            </a:r>
            <a:r>
              <a:rPr lang="ru-RU" sz="2400" dirty="0" err="1">
                <a:latin typeface="Times New Roman" pitchFamily="18" charset="0"/>
                <a:cs typeface="Times New Roman" pitchFamily="18" charset="0"/>
              </a:rPr>
              <a:t>ретінде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қарастырады</a:t>
            </a:r>
            <a:r>
              <a:rPr lang="ru-RU" sz="2400" dirty="0"/>
              <a:t>.</a:t>
            </a:r>
          </a:p>
        </p:txBody>
      </p:sp>
    </p:spTree>
    <p:extLst>
      <p:ext uri="{BB962C8B-B14F-4D97-AF65-F5344CB8AC3E}">
        <p14:creationId xmlns:p14="http://schemas.microsoft.com/office/powerpoint/2010/main" val="1520033882"/>
      </p:ext>
    </p:extLst>
  </p:cSld>
  <p:clrMapOvr>
    <a:masterClrMapping/>
  </p:clrMapOvr>
  <p:transition spd="slow">
    <p:wheel spokes="2"/>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5"/>
            <a:ext cx="8208912" cy="3416320"/>
          </a:xfrm>
          <a:prstGeom prst="rect">
            <a:avLst/>
          </a:prstGeom>
        </p:spPr>
        <p:txBody>
          <a:bodyPr wrap="square">
            <a:spAutoFit/>
          </a:bodyPr>
          <a:lstStyle/>
          <a:p>
            <a:pPr indent="354013" algn="just"/>
            <a:r>
              <a:rPr lang="ru-RU" sz="2400" dirty="0" err="1">
                <a:latin typeface="Times New Roman" pitchFamily="18" charset="0"/>
                <a:cs typeface="Times New Roman" pitchFamily="18" charset="0"/>
              </a:rPr>
              <a:t>Табиғи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өлшемдері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алуан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микроскоптықтан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массасы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каратпен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өлшенеді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бірнеше</a:t>
            </a:r>
            <a:r>
              <a:rPr lang="ru-RU" sz="2400" dirty="0">
                <a:latin typeface="Times New Roman" pitchFamily="18" charset="0"/>
                <a:cs typeface="Times New Roman" pitchFamily="18" charset="0"/>
              </a:rPr>
              <a:t> тонна) - гипс, </a:t>
            </a:r>
            <a:r>
              <a:rPr lang="ru-RU" sz="2400" dirty="0" err="1">
                <a:latin typeface="Times New Roman" pitchFamily="18" charset="0"/>
                <a:cs typeface="Times New Roman" pitchFamily="18" charset="0"/>
              </a:rPr>
              <a:t>мұз</a:t>
            </a:r>
            <a:r>
              <a:rPr lang="ru-RU" sz="2400" dirty="0">
                <a:latin typeface="Times New Roman" pitchFamily="18" charset="0"/>
                <a:cs typeface="Times New Roman" pitchFamily="18" charset="0"/>
              </a:rPr>
              <a:t>, слюда, </a:t>
            </a:r>
            <a:r>
              <a:rPr lang="ru-RU" sz="2400" dirty="0" err="1">
                <a:latin typeface="Times New Roman" pitchFamily="18" charset="0"/>
                <a:cs typeface="Times New Roman" pitchFamily="18" charset="0"/>
              </a:rPr>
              <a:t>кальцид</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болуы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мүмкін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Мұндай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монокристалдар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сирек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кездеседі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түзушілер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айналада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металдар</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қорытпалар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көптеген</a:t>
            </a:r>
            <a:r>
              <a:rPr lang="ru-RU" sz="2400" dirty="0">
                <a:latin typeface="Times New Roman" pitchFamily="18" charset="0"/>
                <a:cs typeface="Times New Roman" pitchFamily="18" charset="0"/>
              </a:rPr>
              <a:t> тау </a:t>
            </a:r>
            <a:r>
              <a:rPr lang="ru-RU" sz="2400" dirty="0" err="1">
                <a:latin typeface="Times New Roman" pitchFamily="18" charset="0"/>
                <a:cs typeface="Times New Roman" pitchFamily="18" charset="0"/>
              </a:rPr>
              <a:t>жыныстары</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минералдар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шөгінді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жыныстар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балшық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материалдары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т.б</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жатады</a:t>
            </a:r>
            <a:r>
              <a:rPr lang="ru-RU" sz="2400" dirty="0">
                <a:latin typeface="Times New Roman" pitchFamily="18" charset="0"/>
                <a:cs typeface="Times New Roman" pitchFamily="18" charset="0"/>
              </a:rPr>
              <a:t>.</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4149081"/>
            <a:ext cx="4680520"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409202"/>
      </p:ext>
    </p:extLst>
  </p:cSld>
  <p:clrMapOvr>
    <a:masterClrMapping/>
  </p:clrMapOvr>
  <p:transition spd="slow">
    <p:wheel spokes="2"/>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88640"/>
            <a:ext cx="8208912" cy="6370975"/>
          </a:xfrm>
          <a:prstGeom prst="rect">
            <a:avLst/>
          </a:prstGeom>
        </p:spPr>
        <p:txBody>
          <a:bodyPr wrap="square">
            <a:spAutoFit/>
          </a:bodyPr>
          <a:lstStyle/>
          <a:p>
            <a:pPr indent="354013" algn="just"/>
            <a:r>
              <a:rPr lang="ru-RU" sz="2400" dirty="0">
                <a:latin typeface="Times New Roman" pitchFamily="18" charset="0"/>
                <a:cs typeface="Times New Roman" pitchFamily="18" charset="0"/>
              </a:rPr>
              <a:t>Николай </a:t>
            </a:r>
            <a:r>
              <a:rPr lang="ru-RU" sz="2400" dirty="0" err="1">
                <a:latin typeface="Times New Roman" pitchFamily="18" charset="0"/>
                <a:cs typeface="Times New Roman" pitchFamily="18" charset="0"/>
              </a:rPr>
              <a:t>Стенон</a:t>
            </a:r>
            <a:r>
              <a:rPr lang="ru-RU" sz="2400" dirty="0">
                <a:latin typeface="Times New Roman" pitchFamily="18" charset="0"/>
                <a:cs typeface="Times New Roman" pitchFamily="18" charset="0"/>
              </a:rPr>
              <a:t> 1969 </a:t>
            </a:r>
            <a:r>
              <a:rPr lang="ru-RU" sz="2400" dirty="0" err="1">
                <a:latin typeface="Times New Roman" pitchFamily="18" charset="0"/>
                <a:cs typeface="Times New Roman" pitchFamily="18" charset="0"/>
              </a:rPr>
              <a:t>жылы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ашқан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кристаллографияның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мөлшерлік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занның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осыған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негізделген</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бұрыштар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тұрақтылығы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заңы</a:t>
            </a:r>
            <a:r>
              <a:rPr lang="ru-RU" sz="2400" dirty="0">
                <a:latin typeface="Times New Roman" pitchFamily="18" charset="0"/>
                <a:cs typeface="Times New Roman" pitchFamily="18" charset="0"/>
              </a:rPr>
              <a:t>:</a:t>
            </a:r>
          </a:p>
          <a:p>
            <a:pPr indent="354013" algn="just"/>
            <a:r>
              <a:rPr lang="ru-RU" sz="2400" dirty="0" err="1">
                <a:latin typeface="Times New Roman" pitchFamily="18" charset="0"/>
                <a:cs typeface="Times New Roman" pitchFamily="18" charset="0"/>
              </a:rPr>
              <a:t>Берілген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барлық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жағдайлар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сәйкес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қырларының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араларындағы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тұрақты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a:t>
            </a:r>
          </a:p>
          <a:p>
            <a:pPr indent="354013" algn="just"/>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Бірдей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жағдайлар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температура мен </a:t>
            </a:r>
            <a:r>
              <a:rPr lang="ru-RU" sz="2400" dirty="0" err="1">
                <a:latin typeface="Times New Roman" pitchFamily="18" charset="0"/>
                <a:cs typeface="Times New Roman" pitchFamily="18" charset="0"/>
              </a:rPr>
              <a:t>қысым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айтылған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яғни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құрамында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бірнеше</a:t>
            </a:r>
            <a:r>
              <a:rPr lang="ru-RU" sz="2400" dirty="0">
                <a:latin typeface="Times New Roman" pitchFamily="18" charset="0"/>
                <a:cs typeface="Times New Roman" pitchFamily="18" charset="0"/>
              </a:rPr>
              <a:t> модификация </a:t>
            </a:r>
            <a:r>
              <a:rPr lang="ru-RU" sz="2400" dirty="0" err="1">
                <a:latin typeface="Times New Roman" pitchFamily="18" charset="0"/>
                <a:cs typeface="Times New Roman" pitchFamily="18" charset="0"/>
              </a:rPr>
              <a:t>болса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сөз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модификация </a:t>
            </a:r>
            <a:r>
              <a:rPr lang="ru-RU" sz="2400" dirty="0" err="1">
                <a:latin typeface="Times New Roman" pitchFamily="18" charset="0"/>
                <a:cs typeface="Times New Roman" pitchFamily="18" charset="0"/>
              </a:rPr>
              <a:t>туралы</a:t>
            </a:r>
            <a:r>
              <a:rPr lang="ru-RU" sz="2400" dirty="0">
                <a:latin typeface="Times New Roman" pitchFamily="18" charset="0"/>
                <a:cs typeface="Times New Roman" pitchFamily="18" charset="0"/>
              </a:rPr>
              <a:t>.)</a:t>
            </a:r>
          </a:p>
          <a:p>
            <a:pPr indent="354013" algn="just"/>
            <a:r>
              <a:rPr lang="ru-RU" sz="2400" dirty="0">
                <a:latin typeface="Times New Roman" pitchFamily="18" charset="0"/>
                <a:cs typeface="Times New Roman" pitchFamily="18" charset="0"/>
              </a:rPr>
              <a:t>Осы </a:t>
            </a:r>
            <a:r>
              <a:rPr lang="ru-RU" sz="2400" dirty="0" err="1">
                <a:latin typeface="Times New Roman" pitchFamily="18" charset="0"/>
                <a:cs typeface="Times New Roman" pitchFamily="18" charset="0"/>
              </a:rPr>
              <a:t>заңнан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қырларына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сәйкес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олардыњ</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сыртқы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айырмашылығына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пішіні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өлшемдері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тіпті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қырлар</a:t>
            </a:r>
            <a:r>
              <a:rPr lang="ru-RU" sz="2400" dirty="0">
                <a:latin typeface="Times New Roman" pitchFamily="18" charset="0"/>
                <a:cs typeface="Times New Roman" pitchFamily="18" charset="0"/>
              </a:rPr>
              <a:t> саны) </a:t>
            </a:r>
            <a:r>
              <a:rPr lang="ru-RU" sz="2400" dirty="0" err="1">
                <a:latin typeface="Times New Roman" pitchFamily="18" charset="0"/>
                <a:cs typeface="Times New Roman" pitchFamily="18" charset="0"/>
              </a:rPr>
              <a:t>қарамастан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қашан</a:t>
            </a:r>
            <a:r>
              <a:rPr lang="ru-RU" sz="2400" dirty="0">
                <a:latin typeface="Times New Roman" pitchFamily="18" charset="0"/>
                <a:cs typeface="Times New Roman" pitchFamily="18" charset="0"/>
              </a:rPr>
              <a:t> да </a:t>
            </a:r>
            <a:r>
              <a:rPr lang="ru-RU" sz="2400" dirty="0" err="1">
                <a:latin typeface="Times New Roman" pitchFamily="18" charset="0"/>
                <a:cs typeface="Times New Roman" pitchFamily="18" charset="0"/>
              </a:rPr>
              <a:t>тұрақты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болады.Бұрыштар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тұрақтылығы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заңы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алуан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пішіндерін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араларындағы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жиынтығына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келтіріп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проекциялар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көмегімен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бейнелеуге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мүмкіндік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береді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кристаллографияның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дамуында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айрықша</a:t>
            </a:r>
            <a:r>
              <a:rPr lang="ru-RU" sz="2400" dirty="0">
                <a:latin typeface="Times New Roman" pitchFamily="18" charset="0"/>
                <a:cs typeface="Times New Roman" pitchFamily="18" charset="0"/>
              </a:rPr>
              <a:t> роль </a:t>
            </a:r>
            <a:r>
              <a:rPr lang="ru-RU" sz="2400" dirty="0" err="1">
                <a:latin typeface="Times New Roman" pitchFamily="18" charset="0"/>
                <a:cs typeface="Times New Roman" pitchFamily="18" charset="0"/>
              </a:rPr>
              <a:t>атқарады</a:t>
            </a:r>
            <a:r>
              <a:rPr lang="ru-RU" sz="2400" dirty="0">
                <a:latin typeface="Times New Roman" pitchFamily="18" charset="0"/>
                <a:cs typeface="Times New Roman" pitchFamily="18" charset="0"/>
              </a:rPr>
              <a:t>.</a:t>
            </a:r>
          </a:p>
        </p:txBody>
      </p:sp>
    </p:spTree>
    <p:extLst>
      <p:ext uri="{BB962C8B-B14F-4D97-AF65-F5344CB8AC3E}">
        <p14:creationId xmlns:p14="http://schemas.microsoft.com/office/powerpoint/2010/main" val="3223192689"/>
      </p:ext>
    </p:extLst>
  </p:cSld>
  <p:clrMapOvr>
    <a:masterClrMapping/>
  </p:clrMapOvr>
  <p:transition spd="slow">
    <p:wheel spokes="2"/>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2696"/>
            <a:ext cx="8280920" cy="2308324"/>
          </a:xfrm>
          <a:prstGeom prst="rect">
            <a:avLst/>
          </a:prstGeom>
        </p:spPr>
        <p:txBody>
          <a:bodyPr wrap="square">
            <a:spAutoFit/>
          </a:bodyPr>
          <a:lstStyle/>
          <a:p>
            <a:pPr indent="354013" algn="just"/>
            <a:r>
              <a:rPr lang="ru-RU" sz="2400" dirty="0" err="1">
                <a:latin typeface="Times New Roman" pitchFamily="18" charset="0"/>
                <a:cs typeface="Times New Roman" pitchFamily="18" charset="0"/>
              </a:rPr>
              <a:t>Рентгендік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сәулелер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дифракциясы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ашылғанға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дейін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барлық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кристалдық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бір-бірінен</a:t>
            </a:r>
            <a:r>
              <a:rPr lang="ru-RU" sz="2400" dirty="0">
                <a:latin typeface="Times New Roman" pitchFamily="18" charset="0"/>
                <a:cs typeface="Times New Roman" pitchFamily="18" charset="0"/>
              </a:rPr>
              <a:t> тек </a:t>
            </a:r>
            <a:r>
              <a:rPr lang="ru-RU" sz="2400" dirty="0" err="1">
                <a:latin typeface="Times New Roman" pitchFamily="18" charset="0"/>
                <a:cs typeface="Times New Roman" pitchFamily="18" charset="0"/>
              </a:rPr>
              <a:t>қырлар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араларындағы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бойынша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ажыратылды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сипатталды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кездегі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диагностикалаудың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әдісі</a:t>
            </a:r>
            <a:r>
              <a:rPr lang="ru-RU" sz="2400" dirty="0">
                <a:latin typeface="Times New Roman" pitchFamily="18" charset="0"/>
                <a:cs typeface="Times New Roman" pitchFamily="18" charset="0"/>
              </a:rPr>
              <a:t> гониометр </a:t>
            </a:r>
            <a:r>
              <a:rPr lang="ru-RU" sz="2400" dirty="0" err="1">
                <a:latin typeface="Times New Roman" pitchFamily="18" charset="0"/>
                <a:cs typeface="Times New Roman" pitchFamily="18" charset="0"/>
              </a:rPr>
              <a:t>көмегімен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бұрыштарды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өлшеу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болды</a:t>
            </a:r>
            <a:endParaRPr lang="ru-RU" sz="2400" dirty="0">
              <a:latin typeface="Times New Roman" pitchFamily="18" charset="0"/>
              <a:cs typeface="Times New Roman" pitchFamily="18" charset="0"/>
            </a:endParaRPr>
          </a:p>
          <a:p>
            <a:pPr indent="354013" algn="just"/>
            <a:r>
              <a:rPr lang="ru-RU" sz="2400" dirty="0" err="1">
                <a:latin typeface="Times New Roman" pitchFamily="18" charset="0"/>
                <a:cs typeface="Times New Roman" pitchFamily="18" charset="0"/>
              </a:rPr>
              <a:t>Ренген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сәулесінің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дефракция</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заңы</a:t>
            </a:r>
            <a:r>
              <a:rPr lang="ru-RU" sz="2400" dirty="0">
                <a:latin typeface="Times New Roman" pitchFamily="18" charset="0"/>
                <a:cs typeface="Times New Roman" pitchFamily="18" charset="0"/>
              </a:rPr>
              <a:t>:</a:t>
            </a:r>
          </a:p>
        </p:txBody>
      </p:sp>
      <p:pic>
        <p:nvPicPr>
          <p:cNvPr id="19459" name="Picture 3" descr="C:\Users\Acer\Desktop\222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295650"/>
            <a:ext cx="2127979" cy="421382"/>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C:\Users\Acer\Desktop\33333.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295650"/>
            <a:ext cx="1527510" cy="42138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67544" y="4149080"/>
            <a:ext cx="8208912" cy="1569660"/>
          </a:xfrm>
          <a:prstGeom prst="rect">
            <a:avLst/>
          </a:prstGeom>
        </p:spPr>
        <p:txBody>
          <a:bodyPr wrap="square">
            <a:spAutoFit/>
          </a:bodyPr>
          <a:lstStyle/>
          <a:p>
            <a:pPr algn="just"/>
            <a:r>
              <a:rPr lang="ru-RU" dirty="0"/>
              <a:t> </a:t>
            </a:r>
            <a:endParaRPr lang="ru-RU" sz="2400" dirty="0">
              <a:latin typeface="Times New Roman" pitchFamily="18" charset="0"/>
              <a:cs typeface="Times New Roman" pitchFamily="18" charset="0"/>
            </a:endParaRPr>
          </a:p>
          <a:p>
            <a:pPr indent="354013" algn="just"/>
            <a:r>
              <a:rPr lang="ru-RU" sz="2400" dirty="0" err="1">
                <a:latin typeface="Times New Roman" pitchFamily="18" charset="0"/>
                <a:cs typeface="Times New Roman" pitchFamily="18" charset="0"/>
              </a:rPr>
              <a:t>Ренген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сәуленің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дефракциясының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заңы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орындалса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сәулелердің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интенсивтігі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максималды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теңдік</a:t>
            </a:r>
            <a:r>
              <a:rPr lang="ru-RU" sz="2400" dirty="0">
                <a:latin typeface="Times New Roman" pitchFamily="18" charset="0"/>
                <a:cs typeface="Times New Roman" pitchFamily="18" charset="0"/>
              </a:rPr>
              <a:t> Вульф-Брэгг  </a:t>
            </a:r>
            <a:r>
              <a:rPr lang="ru-RU" sz="2400" dirty="0" err="1">
                <a:latin typeface="Times New Roman" pitchFamily="18" charset="0"/>
                <a:cs typeface="Times New Roman" pitchFamily="18" charset="0"/>
              </a:rPr>
              <a:t>шартты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аталады</a:t>
            </a:r>
            <a:r>
              <a:rPr lang="ru-RU" dirty="0"/>
              <a:t>.</a:t>
            </a:r>
          </a:p>
        </p:txBody>
      </p:sp>
    </p:spTree>
    <p:extLst>
      <p:ext uri="{BB962C8B-B14F-4D97-AF65-F5344CB8AC3E}">
        <p14:creationId xmlns:p14="http://schemas.microsoft.com/office/powerpoint/2010/main" val="704692804"/>
      </p:ext>
    </p:extLst>
  </p:cSld>
  <p:clrMapOvr>
    <a:masterClrMapping/>
  </p:clrMapOvr>
  <p:transition spd="slow">
    <p:wheel spokes="2"/>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836712"/>
            <a:ext cx="8136904" cy="4512004"/>
          </a:xfrm>
          <a:prstGeom prst="rect">
            <a:avLst/>
          </a:prstGeom>
          <a:noFill/>
        </p:spPr>
        <p:txBody>
          <a:bodyPr wrap="square" rtlCol="0">
            <a:spAutoFit/>
          </a:bodyPr>
          <a:lstStyle/>
          <a:p>
            <a:pPr lvl="0" indent="355600" algn="ctr"/>
            <a:r>
              <a:rPr lang="kk-KZ" sz="2800" b="1" i="1" dirty="0" smtClean="0">
                <a:solidFill>
                  <a:srgbClr val="C00000"/>
                </a:solidFill>
                <a:latin typeface="Times New Roman" pitchFamily="18" charset="0"/>
                <a:cs typeface="Times New Roman" pitchFamily="18" charset="0"/>
              </a:rPr>
              <a:t>Бақылау сұрақтары:</a:t>
            </a:r>
          </a:p>
          <a:p>
            <a:pPr lvl="0" indent="355600"/>
            <a:r>
              <a:rPr lang="kk-KZ" sz="2400" dirty="0" smtClean="0">
                <a:latin typeface="Times New Roman" pitchFamily="18" charset="0"/>
                <a:cs typeface="Times New Roman" pitchFamily="18" charset="0"/>
              </a:rPr>
              <a:t>1. Кристаллография және м</a:t>
            </a:r>
            <a:r>
              <a:rPr lang="ru-RU" sz="2400" dirty="0" err="1" smtClean="0">
                <a:latin typeface="Times New Roman" pitchFamily="18" charset="0"/>
                <a:cs typeface="Times New Roman" pitchFamily="18" charset="0"/>
              </a:rPr>
              <a:t>инералогия</a:t>
            </a:r>
            <a:r>
              <a:rPr lang="kk-KZ" sz="2400" dirty="0" smtClean="0">
                <a:latin typeface="Times New Roman" pitchFamily="18" charset="0"/>
                <a:cs typeface="Times New Roman" pitchFamily="18" charset="0"/>
              </a:rPr>
              <a:t>ның практикалық маңызы;</a:t>
            </a:r>
          </a:p>
          <a:p>
            <a:pPr lvl="0" indent="355600" algn="just">
              <a:lnSpc>
                <a:spcPct val="115000"/>
              </a:lnSpc>
              <a:spcAft>
                <a:spcPts val="0"/>
              </a:spcAft>
              <a:buSzPts val="1300"/>
              <a:tabLst>
                <a:tab pos="180340" algn="l"/>
                <a:tab pos="571500" algn="l"/>
              </a:tabLst>
            </a:pPr>
            <a:r>
              <a:rPr lang="kk-KZ" sz="2400" dirty="0" smtClean="0">
                <a:latin typeface="Times New Roman" pitchFamily="18" charset="0"/>
                <a:ea typeface="Calibri"/>
                <a:cs typeface="Times New Roman" pitchFamily="18" charset="0"/>
              </a:rPr>
              <a:t>2. Кристалдық </a:t>
            </a:r>
            <a:r>
              <a:rPr lang="kk-KZ" sz="2400" dirty="0">
                <a:latin typeface="Times New Roman" pitchFamily="18" charset="0"/>
                <a:ea typeface="Calibri"/>
                <a:cs typeface="Times New Roman" pitchFamily="18" charset="0"/>
              </a:rPr>
              <a:t>заттардың негізгі </a:t>
            </a:r>
            <a:r>
              <a:rPr lang="kk-KZ" sz="2400" dirty="0" smtClean="0">
                <a:latin typeface="Times New Roman" pitchFamily="18" charset="0"/>
                <a:ea typeface="Calibri"/>
                <a:cs typeface="Times New Roman" pitchFamily="18" charset="0"/>
              </a:rPr>
              <a:t>қасиеттері;</a:t>
            </a:r>
            <a:endParaRPr lang="ru-RU" sz="2400" dirty="0">
              <a:latin typeface="Times New Roman" pitchFamily="18" charset="0"/>
              <a:ea typeface="Calibri"/>
              <a:cs typeface="Times New Roman" pitchFamily="18" charset="0"/>
            </a:endParaRPr>
          </a:p>
          <a:p>
            <a:pPr lvl="0" indent="355600" algn="just">
              <a:lnSpc>
                <a:spcPct val="115000"/>
              </a:lnSpc>
              <a:spcAft>
                <a:spcPts val="0"/>
              </a:spcAft>
              <a:buSzPts val="1300"/>
              <a:tabLst>
                <a:tab pos="180340" algn="l"/>
                <a:tab pos="571500" algn="l"/>
              </a:tabLst>
            </a:pPr>
            <a:r>
              <a:rPr lang="kk-KZ" sz="2400" dirty="0" smtClean="0">
                <a:latin typeface="Times New Roman" pitchFamily="18" charset="0"/>
                <a:ea typeface="Calibri"/>
                <a:cs typeface="Times New Roman" pitchFamily="18" charset="0"/>
              </a:rPr>
              <a:t>3. Бұрыштардың </a:t>
            </a:r>
            <a:r>
              <a:rPr lang="kk-KZ" sz="2400" dirty="0">
                <a:latin typeface="Times New Roman" pitchFamily="18" charset="0"/>
                <a:ea typeface="Calibri"/>
                <a:cs typeface="Times New Roman" pitchFamily="18" charset="0"/>
              </a:rPr>
              <a:t>тұрақтылық </a:t>
            </a:r>
            <a:r>
              <a:rPr lang="kk-KZ" sz="2400" dirty="0" smtClean="0">
                <a:latin typeface="Times New Roman" pitchFamily="18" charset="0"/>
                <a:ea typeface="Calibri"/>
                <a:cs typeface="Times New Roman" pitchFamily="18" charset="0"/>
              </a:rPr>
              <a:t>заңдылығы;</a:t>
            </a:r>
          </a:p>
          <a:p>
            <a:pPr lvl="0" indent="355600" algn="just">
              <a:lnSpc>
                <a:spcPct val="115000"/>
              </a:lnSpc>
              <a:spcAft>
                <a:spcPts val="0"/>
              </a:spcAft>
              <a:buSzPts val="1300"/>
              <a:tabLst>
                <a:tab pos="180340" algn="l"/>
                <a:tab pos="571500" algn="l"/>
              </a:tabLst>
            </a:pPr>
            <a:r>
              <a:rPr lang="ru-RU" sz="2400" dirty="0" smtClean="0">
                <a:latin typeface="Times New Roman"/>
                <a:ea typeface="Calibri"/>
                <a:cs typeface="Times New Roman"/>
              </a:rPr>
              <a:t>4. </a:t>
            </a:r>
            <a:r>
              <a:rPr lang="ru-RU" sz="2400" dirty="0" err="1" smtClean="0">
                <a:latin typeface="Times New Roman"/>
                <a:ea typeface="Calibri"/>
                <a:cs typeface="Times New Roman"/>
              </a:rPr>
              <a:t>Кристаллдардың</a:t>
            </a:r>
            <a:r>
              <a:rPr lang="ru-RU" sz="2400" dirty="0" smtClean="0">
                <a:latin typeface="Times New Roman"/>
                <a:ea typeface="Calibri"/>
                <a:cs typeface="Times New Roman"/>
              </a:rPr>
              <a:t> </a:t>
            </a:r>
            <a:r>
              <a:rPr lang="ru-RU" sz="2400" dirty="0" err="1">
                <a:latin typeface="Times New Roman"/>
                <a:ea typeface="Calibri"/>
                <a:cs typeface="Times New Roman"/>
              </a:rPr>
              <a:t>құрылымы</a:t>
            </a:r>
            <a:r>
              <a:rPr lang="ru-RU" sz="2400" dirty="0">
                <a:latin typeface="Times New Roman"/>
                <a:ea typeface="Calibri"/>
                <a:cs typeface="Times New Roman"/>
              </a:rPr>
              <a:t> мен </a:t>
            </a:r>
            <a:r>
              <a:rPr lang="ru-RU" sz="2400" dirty="0" err="1">
                <a:latin typeface="Times New Roman"/>
                <a:ea typeface="Calibri"/>
                <a:cs typeface="Times New Roman"/>
              </a:rPr>
              <a:t>физикалық</a:t>
            </a:r>
            <a:r>
              <a:rPr lang="ru-RU" sz="2400" dirty="0">
                <a:latin typeface="Times New Roman"/>
                <a:ea typeface="Calibri"/>
                <a:cs typeface="Times New Roman"/>
              </a:rPr>
              <a:t> </a:t>
            </a:r>
            <a:r>
              <a:rPr lang="ru-RU" sz="2400" dirty="0" err="1">
                <a:latin typeface="Times New Roman"/>
                <a:ea typeface="Calibri"/>
                <a:cs typeface="Times New Roman"/>
              </a:rPr>
              <a:t>қасиеттер</a:t>
            </a:r>
            <a:r>
              <a:rPr lang="kk-KZ" sz="2400" dirty="0">
                <a:latin typeface="Times New Roman"/>
                <a:ea typeface="Calibri"/>
                <a:cs typeface="Times New Roman"/>
              </a:rPr>
              <a:t>і</a:t>
            </a:r>
            <a:r>
              <a:rPr lang="ru-RU" sz="2400" dirty="0">
                <a:latin typeface="Times New Roman"/>
                <a:ea typeface="Calibri"/>
                <a:cs typeface="Times New Roman"/>
              </a:rPr>
              <a:t>, </a:t>
            </a:r>
            <a:r>
              <a:rPr lang="ru-RU" sz="2400" dirty="0" err="1">
                <a:latin typeface="Times New Roman"/>
                <a:ea typeface="Calibri"/>
                <a:cs typeface="Times New Roman"/>
              </a:rPr>
              <a:t>сыртқы</a:t>
            </a:r>
            <a:r>
              <a:rPr lang="ru-RU" sz="2400" dirty="0">
                <a:latin typeface="Times New Roman"/>
                <a:ea typeface="Calibri"/>
                <a:cs typeface="Times New Roman"/>
              </a:rPr>
              <a:t> </a:t>
            </a:r>
            <a:r>
              <a:rPr lang="ru-RU" sz="2400" dirty="0" err="1">
                <a:latin typeface="Times New Roman"/>
                <a:ea typeface="Calibri"/>
                <a:cs typeface="Times New Roman"/>
              </a:rPr>
              <a:t>пішін</a:t>
            </a:r>
            <a:r>
              <a:rPr lang="ru-RU" sz="2400" dirty="0">
                <a:latin typeface="Times New Roman"/>
                <a:ea typeface="Calibri"/>
                <a:cs typeface="Times New Roman"/>
              </a:rPr>
              <a:t> </a:t>
            </a:r>
            <a:r>
              <a:rPr lang="ru-RU" sz="2400" dirty="0" err="1">
                <a:latin typeface="Times New Roman"/>
                <a:ea typeface="Calibri"/>
                <a:cs typeface="Times New Roman"/>
              </a:rPr>
              <a:t>симметриясы</a:t>
            </a:r>
            <a:r>
              <a:rPr lang="ru-RU" sz="2400" dirty="0">
                <a:latin typeface="Times New Roman"/>
                <a:ea typeface="Calibri"/>
                <a:cs typeface="Times New Roman"/>
              </a:rPr>
              <a:t> мен </a:t>
            </a:r>
            <a:r>
              <a:rPr lang="ru-RU" sz="2400" dirty="0" err="1">
                <a:latin typeface="Times New Roman"/>
                <a:ea typeface="Calibri"/>
                <a:cs typeface="Times New Roman"/>
              </a:rPr>
              <a:t>анизотропиясы</a:t>
            </a:r>
            <a:endParaRPr lang="ru-RU" sz="2400" dirty="0">
              <a:latin typeface="Calibri"/>
              <a:ea typeface="Calibri"/>
              <a:cs typeface="Times New Roman"/>
            </a:endParaRPr>
          </a:p>
          <a:p>
            <a:pPr lvl="0" indent="355600" algn="just">
              <a:lnSpc>
                <a:spcPct val="115000"/>
              </a:lnSpc>
              <a:spcAft>
                <a:spcPts val="0"/>
              </a:spcAft>
              <a:buSzPts val="1300"/>
              <a:tabLst>
                <a:tab pos="180340" algn="l"/>
                <a:tab pos="571500" algn="l"/>
              </a:tabLst>
            </a:pPr>
            <a:r>
              <a:rPr lang="ru-RU" sz="2400" dirty="0" smtClean="0">
                <a:latin typeface="Times New Roman"/>
                <a:ea typeface="Calibri"/>
                <a:cs typeface="Times New Roman"/>
              </a:rPr>
              <a:t>5. </a:t>
            </a:r>
            <a:r>
              <a:rPr lang="ru-RU" sz="2400" dirty="0" err="1" smtClean="0">
                <a:latin typeface="Times New Roman"/>
                <a:ea typeface="Calibri"/>
                <a:cs typeface="Times New Roman"/>
              </a:rPr>
              <a:t>Кристаллографиялық</a:t>
            </a:r>
            <a:r>
              <a:rPr lang="ru-RU" sz="2400" dirty="0" smtClean="0">
                <a:latin typeface="Times New Roman"/>
                <a:ea typeface="Calibri"/>
                <a:cs typeface="Times New Roman"/>
              </a:rPr>
              <a:t> </a:t>
            </a:r>
            <a:r>
              <a:rPr lang="ru-RU" sz="2400" dirty="0" err="1">
                <a:latin typeface="Times New Roman"/>
                <a:ea typeface="Calibri"/>
                <a:cs typeface="Times New Roman"/>
              </a:rPr>
              <a:t>проекциялар</a:t>
            </a:r>
            <a:endParaRPr lang="ru-RU" sz="2400" dirty="0">
              <a:latin typeface="Calibri"/>
              <a:ea typeface="Calibri"/>
              <a:cs typeface="Times New Roman"/>
            </a:endParaRPr>
          </a:p>
          <a:p>
            <a:pPr lvl="0" indent="355600" algn="just">
              <a:lnSpc>
                <a:spcPct val="115000"/>
              </a:lnSpc>
              <a:spcAft>
                <a:spcPts val="0"/>
              </a:spcAft>
              <a:buSzPts val="1300"/>
              <a:tabLst>
                <a:tab pos="180340" algn="l"/>
                <a:tab pos="571500" algn="l"/>
              </a:tabLst>
            </a:pPr>
            <a:r>
              <a:rPr lang="ru-RU" sz="2400" dirty="0" smtClean="0">
                <a:latin typeface="Times New Roman"/>
                <a:ea typeface="Calibri"/>
                <a:cs typeface="Times New Roman"/>
              </a:rPr>
              <a:t>6. </a:t>
            </a:r>
            <a:r>
              <a:rPr lang="ru-RU" sz="2400" dirty="0" err="1" smtClean="0">
                <a:latin typeface="Times New Roman"/>
                <a:ea typeface="Calibri"/>
                <a:cs typeface="Times New Roman"/>
              </a:rPr>
              <a:t>Кристаллдық</a:t>
            </a:r>
            <a:r>
              <a:rPr lang="ru-RU" sz="2400" dirty="0" smtClean="0">
                <a:latin typeface="Times New Roman"/>
                <a:ea typeface="Calibri"/>
                <a:cs typeface="Times New Roman"/>
              </a:rPr>
              <a:t> </a:t>
            </a:r>
            <a:r>
              <a:rPr lang="ru-RU" sz="2400" dirty="0" err="1">
                <a:latin typeface="Times New Roman"/>
                <a:ea typeface="Calibri"/>
                <a:cs typeface="Times New Roman"/>
              </a:rPr>
              <a:t>көпбұрыштардың</a:t>
            </a:r>
            <a:r>
              <a:rPr lang="ru-RU" sz="2400" dirty="0">
                <a:latin typeface="Times New Roman"/>
                <a:ea typeface="Calibri"/>
                <a:cs typeface="Times New Roman"/>
              </a:rPr>
              <a:t> симметрия </a:t>
            </a:r>
            <a:r>
              <a:rPr lang="ru-RU" sz="2400" dirty="0" err="1">
                <a:latin typeface="Times New Roman"/>
                <a:ea typeface="Calibri"/>
                <a:cs typeface="Times New Roman"/>
              </a:rPr>
              <a:t>элементтері</a:t>
            </a:r>
            <a:r>
              <a:rPr lang="ru-RU" sz="2400" dirty="0">
                <a:latin typeface="Times New Roman"/>
                <a:ea typeface="Calibri"/>
                <a:cs typeface="Times New Roman"/>
              </a:rPr>
              <a:t> </a:t>
            </a:r>
            <a:endParaRPr lang="ru-RU" sz="2400" dirty="0">
              <a:latin typeface="Calibri"/>
              <a:ea typeface="Calibri"/>
              <a:cs typeface="Times New Roman"/>
            </a:endParaRPr>
          </a:p>
          <a:p>
            <a:pPr lvl="0" indent="355600" algn="just">
              <a:lnSpc>
                <a:spcPct val="115000"/>
              </a:lnSpc>
              <a:spcAft>
                <a:spcPts val="0"/>
              </a:spcAft>
              <a:buSzPts val="1300"/>
              <a:tabLst>
                <a:tab pos="180340" algn="l"/>
                <a:tab pos="571500" algn="l"/>
              </a:tabLst>
            </a:pPr>
            <a:endParaRPr lang="ru-RU" sz="2400" dirty="0">
              <a:latin typeface="Times New Roman" pitchFamily="18" charset="0"/>
              <a:ea typeface="Calibri"/>
              <a:cs typeface="Times New Roman" pitchFamily="18" charset="0"/>
            </a:endParaRPr>
          </a:p>
          <a:p>
            <a:pPr indent="355600"/>
            <a:endParaRPr lang="ru-RU" dirty="0"/>
          </a:p>
        </p:txBody>
      </p:sp>
    </p:spTree>
    <p:extLst>
      <p:ext uri="{BB962C8B-B14F-4D97-AF65-F5344CB8AC3E}">
        <p14:creationId xmlns:p14="http://schemas.microsoft.com/office/powerpoint/2010/main" val="3267924871"/>
      </p:ext>
    </p:extLst>
  </p:cSld>
  <p:clrMapOvr>
    <a:masterClrMapping/>
  </p:clrMapOvr>
  <p:transition spd="slow">
    <p:wheel spokes="2"/>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620688"/>
            <a:ext cx="6048672" cy="523220"/>
          </a:xfrm>
          <a:prstGeom prst="rect">
            <a:avLst/>
          </a:prstGeom>
        </p:spPr>
        <p:txBody>
          <a:bodyPr wrap="square">
            <a:spAutoFit/>
          </a:bodyPr>
          <a:lstStyle/>
          <a:p>
            <a:pPr algn="ctr"/>
            <a:r>
              <a:rPr lang="kk-KZ" sz="2800" b="1" i="1" dirty="0" smtClean="0">
                <a:solidFill>
                  <a:srgbClr val="C00000"/>
                </a:solidFill>
                <a:latin typeface="Times New Roman" pitchFamily="18" charset="0"/>
                <a:cs typeface="Times New Roman" pitchFamily="18" charset="0"/>
              </a:rPr>
              <a:t>Пайдаланылған әдебиеттер</a:t>
            </a:r>
            <a:endParaRPr lang="ru-RU" sz="2800" b="1" i="1" dirty="0">
              <a:solidFill>
                <a:srgbClr val="C00000"/>
              </a:solidFill>
              <a:latin typeface="Times New Roman" pitchFamily="18" charset="0"/>
              <a:cs typeface="Times New Roman" pitchFamily="18" charset="0"/>
            </a:endParaRPr>
          </a:p>
        </p:txBody>
      </p:sp>
      <p:sp>
        <p:nvSpPr>
          <p:cNvPr id="3" name="Прямоугольник 2"/>
          <p:cNvSpPr/>
          <p:nvPr/>
        </p:nvSpPr>
        <p:spPr>
          <a:xfrm>
            <a:off x="395536" y="1772816"/>
            <a:ext cx="8280920" cy="1569660"/>
          </a:xfrm>
          <a:prstGeom prst="rect">
            <a:avLst/>
          </a:prstGeom>
        </p:spPr>
        <p:txBody>
          <a:bodyPr wrap="square">
            <a:spAutoFit/>
          </a:bodyPr>
          <a:lstStyle/>
          <a:p>
            <a:pPr indent="355600" algn="just">
              <a:buAutoNum type="arabicPeriod"/>
            </a:pPr>
            <a:r>
              <a:rPr lang="ru-RU" sz="2400" dirty="0" err="1" smtClean="0">
                <a:latin typeface="Times New Roman" pitchFamily="18" charset="0"/>
                <a:cs typeface="Times New Roman" pitchFamily="18" charset="0"/>
              </a:rPr>
              <a:t>Қазақ</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тілі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терминдерінің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салалық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ғылыми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түсіндірме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сөздігі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Машинажасау</a:t>
            </a:r>
            <a:r>
              <a:rPr lang="ru-RU" sz="2400" dirty="0">
                <a:latin typeface="Times New Roman" pitchFamily="18" charset="0"/>
                <a:cs typeface="Times New Roman" pitchFamily="18" charset="0"/>
              </a:rPr>
              <a:t>. — Алматы: «</a:t>
            </a:r>
            <a:r>
              <a:rPr lang="ru-RU" sz="2400" dirty="0" err="1">
                <a:latin typeface="Times New Roman" pitchFamily="18" charset="0"/>
                <a:cs typeface="Times New Roman" pitchFamily="18" charset="0"/>
              </a:rPr>
              <a:t>Мектеп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баспасы</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2007; 2. </a:t>
            </a:r>
            <a:r>
              <a:rPr lang="ru-RU" sz="2400" dirty="0" err="1" smtClean="0">
                <a:latin typeface="Times New Roman" pitchFamily="18" charset="0"/>
                <a:cs typeface="Times New Roman" pitchFamily="18" charset="0"/>
              </a:rPr>
              <a:t>Қазақстан</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Республикасының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Ғылым</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Энциклопедиясы</a:t>
            </a:r>
            <a:r>
              <a:rPr lang="ru-RU" sz="2400" dirty="0" smtClean="0">
                <a:latin typeface="Times New Roman" pitchFamily="18" charset="0"/>
                <a:cs typeface="Times New Roman" pitchFamily="18" charset="0"/>
              </a:rPr>
              <a:t>;</a:t>
            </a:r>
          </a:p>
          <a:p>
            <a:pPr indent="355600" algn="just">
              <a:buFont typeface="+mj-lt"/>
              <a:buAutoNum type="arabicPeriod" startAt="3"/>
            </a:pPr>
            <a:r>
              <a:rPr lang="ru-RU" sz="2400" dirty="0" smtClean="0">
                <a:latin typeface="Times New Roman" pitchFamily="18" charset="0"/>
                <a:cs typeface="Times New Roman" pitchFamily="18" charset="0"/>
              </a:rPr>
              <a:t>Кристаллография, минералогия, петрография, 1990.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9549041"/>
      </p:ext>
    </p:extLst>
  </p:cSld>
  <p:clrMapOvr>
    <a:masterClrMapping/>
  </p:clrMapOvr>
  <p:transition spd="slow">
    <p:wheel spokes="2"/>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511</TotalTime>
  <Words>2510</Words>
  <Application>Microsoft Office PowerPoint</Application>
  <PresentationFormat>Экран (4:3)</PresentationFormat>
  <Paragraphs>108</Paragraphs>
  <Slides>40</Slides>
  <Notes>3</Notes>
  <HiddenSlides>0</HiddenSlides>
  <MMClips>1</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Назира</dc:creator>
  <cp:lastModifiedBy>Aliya</cp:lastModifiedBy>
  <cp:revision>61</cp:revision>
  <dcterms:created xsi:type="dcterms:W3CDTF">2011-05-04T17:35:03Z</dcterms:created>
  <dcterms:modified xsi:type="dcterms:W3CDTF">2021-03-04T04:20:37Z</dcterms:modified>
</cp:coreProperties>
</file>